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4" r:id="rId1"/>
  </p:sldMasterIdLst>
  <p:notesMasterIdLst>
    <p:notesMasterId r:id="rId23"/>
  </p:notesMasterIdLst>
  <p:handoutMasterIdLst>
    <p:handoutMasterId r:id="rId24"/>
  </p:handoutMasterIdLst>
  <p:sldIdLst>
    <p:sldId id="256" r:id="rId2"/>
    <p:sldId id="257" r:id="rId3"/>
    <p:sldId id="258" r:id="rId4"/>
    <p:sldId id="261" r:id="rId5"/>
    <p:sldId id="262" r:id="rId6"/>
    <p:sldId id="265" r:id="rId7"/>
    <p:sldId id="263" r:id="rId8"/>
    <p:sldId id="264" r:id="rId9"/>
    <p:sldId id="266" r:id="rId10"/>
    <p:sldId id="268" r:id="rId11"/>
    <p:sldId id="267" r:id="rId12"/>
    <p:sldId id="269" r:id="rId13"/>
    <p:sldId id="270" r:id="rId14"/>
    <p:sldId id="273" r:id="rId15"/>
    <p:sldId id="272" r:id="rId16"/>
    <p:sldId id="271" r:id="rId17"/>
    <p:sldId id="274" r:id="rId18"/>
    <p:sldId id="275" r:id="rId19"/>
    <p:sldId id="276" r:id="rId20"/>
    <p:sldId id="277"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271EAC-0A4A-4B41-8707-54A1C54438E0}" type="datetimeFigureOut">
              <a:rPr lang="en-US" smtClean="0"/>
              <a:t>9/7/2012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229302-A768-4AAB-AADB-90F13B080FAF}"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1D0C1C-BE90-41C5-8680-82869985FAC6}" type="datetimeFigureOut">
              <a:rPr lang="en-US" smtClean="0"/>
              <a:t>9/7/2012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A4C0A7-47DD-402C-95C6-4B6ED34DA4B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7EF6FD6-7EDE-4D2D-AAE0-1090A429E38F}" type="datetime1">
              <a:rPr lang="en-US" smtClean="0"/>
              <a:t>9/7/2012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F96E8F1-F35D-44EC-8AE9-B901ADDB7713}"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B98C20-3AC5-4256-8ACF-79D5C9279459}" type="datetime1">
              <a:rPr lang="en-US" smtClean="0"/>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6E8F1-F35D-44EC-8AE9-B901ADDB77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6248B4-E378-4A13-84DF-AED611C4B96E}" type="datetime1">
              <a:rPr lang="en-US" smtClean="0"/>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6E8F1-F35D-44EC-8AE9-B901ADDB77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A4527E2-32C7-4794-99BE-167B8708667A}" type="datetime1">
              <a:rPr lang="en-US" smtClean="0"/>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6E8F1-F35D-44EC-8AE9-B901ADDB7713}"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D07A256-D2CD-4F2C-A518-70A3DF40F5BD}" type="datetime1">
              <a:rPr lang="en-US" smtClean="0"/>
              <a:t>9/7/2012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F96E8F1-F35D-44EC-8AE9-B901ADDB771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BAB9334-D1C8-47D4-8036-97C4B4A485E8}" type="datetime1">
              <a:rPr lang="en-US" smtClean="0"/>
              <a:t>9/7/2012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6E8F1-F35D-44EC-8AE9-B901ADDB7713}"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23E4937-DE8A-429A-B1F1-E01ECC7E49B0}" type="datetime1">
              <a:rPr lang="en-US" smtClean="0"/>
              <a:t>9/7/2012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96E8F1-F35D-44EC-8AE9-B901ADDB7713}"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BA2655-0D95-4EF9-BF88-4FDDBFA7E3B0}" type="datetime1">
              <a:rPr lang="en-US" smtClean="0"/>
              <a:t>9/7/2012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96E8F1-F35D-44EC-8AE9-B901ADDB77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A6FC67-5B19-462A-8525-B21CB850A0C3}" type="datetime1">
              <a:rPr lang="en-US" smtClean="0"/>
              <a:t>9/7/2012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96E8F1-F35D-44EC-8AE9-B901ADDB77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E824611-1AF3-4F7F-9649-DD13FCC39353}" type="datetime1">
              <a:rPr lang="en-US" smtClean="0"/>
              <a:t>9/7/2012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6E8F1-F35D-44EC-8AE9-B901ADDB7713}"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83CA72F-12D6-4A1D-BEDB-766D1B64E183}" type="datetime1">
              <a:rPr lang="en-US" smtClean="0"/>
              <a:t>9/7/2012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F96E8F1-F35D-44EC-8AE9-B901ADDB7713}"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0056651-4F2F-446C-970E-AF647B8705B7}" type="datetime1">
              <a:rPr lang="en-US" smtClean="0"/>
              <a:t>9/7/2012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F96E8F1-F35D-44EC-8AE9-B901ADDB771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Computer Applications 1</a:t>
            </a:r>
            <a:endParaRPr lang="en-US" dirty="0"/>
          </a:p>
        </p:txBody>
      </p:sp>
      <p:sp>
        <p:nvSpPr>
          <p:cNvPr id="2" name="Title 1"/>
          <p:cNvSpPr>
            <a:spLocks noGrp="1"/>
          </p:cNvSpPr>
          <p:nvPr>
            <p:ph type="ctrTitle"/>
          </p:nvPr>
        </p:nvSpPr>
        <p:spPr/>
        <p:txBody>
          <a:bodyPr>
            <a:normAutofit/>
          </a:bodyPr>
          <a:lstStyle/>
          <a:p>
            <a:r>
              <a:rPr lang="en-US" dirty="0" smtClean="0"/>
              <a:t>Understanding Essential Computer Concepts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 Devices (continued)</a:t>
            </a:r>
            <a:endParaRPr lang="en-US" dirty="0"/>
          </a:p>
        </p:txBody>
      </p:sp>
      <p:sp>
        <p:nvSpPr>
          <p:cNvPr id="3" name="Content Placeholder 2"/>
          <p:cNvSpPr>
            <a:spLocks noGrp="1"/>
          </p:cNvSpPr>
          <p:nvPr>
            <p:ph sz="quarter" idx="1"/>
          </p:nvPr>
        </p:nvSpPr>
        <p:spPr/>
        <p:txBody>
          <a:bodyPr/>
          <a:lstStyle/>
          <a:p>
            <a:pPr lvl="1"/>
            <a:r>
              <a:rPr lang="en-US" dirty="0" smtClean="0"/>
              <a:t>To display graphics, a computer must have a </a:t>
            </a:r>
            <a:r>
              <a:rPr lang="en-US" b="1" dirty="0" smtClean="0"/>
              <a:t>graphics card</a:t>
            </a:r>
            <a:r>
              <a:rPr lang="en-US" dirty="0" smtClean="0"/>
              <a:t>, also called a video display adapter or video card.</a:t>
            </a:r>
          </a:p>
          <a:p>
            <a:pPr lvl="1"/>
            <a:r>
              <a:rPr lang="en-US" dirty="0" smtClean="0"/>
              <a:t>Speakers</a:t>
            </a:r>
          </a:p>
          <a:p>
            <a:pPr lvl="1"/>
            <a:r>
              <a:rPr lang="en-US" dirty="0" smtClean="0"/>
              <a:t>Like input devices, output devices can be connected to a computer using cables or a wireless connection</a:t>
            </a:r>
          </a:p>
          <a:p>
            <a:endParaRPr lang="en-US"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Output Devices - Printers</a:t>
            </a:r>
            <a:endParaRPr lang="en-US" dirty="0"/>
          </a:p>
        </p:txBody>
      </p:sp>
      <p:sp>
        <p:nvSpPr>
          <p:cNvPr id="3" name="Content Placeholder 2"/>
          <p:cNvSpPr>
            <a:spLocks noGrp="1"/>
          </p:cNvSpPr>
          <p:nvPr>
            <p:ph sz="quarter" idx="1"/>
          </p:nvPr>
        </p:nvSpPr>
        <p:spPr/>
        <p:txBody>
          <a:bodyPr>
            <a:noAutofit/>
          </a:bodyPr>
          <a:lstStyle/>
          <a:p>
            <a:pPr>
              <a:buNone/>
            </a:pPr>
            <a:r>
              <a:rPr lang="en-US" sz="3600" dirty="0" smtClean="0"/>
              <a:t>Printers produce a paper copy often call </a:t>
            </a:r>
            <a:r>
              <a:rPr lang="en-US" sz="3600" b="1" dirty="0" smtClean="0"/>
              <a:t>hard copy</a:t>
            </a:r>
          </a:p>
          <a:p>
            <a:r>
              <a:rPr lang="en-US" sz="3600" b="1" dirty="0" smtClean="0"/>
              <a:t>Laser </a:t>
            </a:r>
            <a:r>
              <a:rPr lang="en-US" sz="3600" dirty="0" smtClean="0"/>
              <a:t>printers – a temporary laser image is transferred onto paper with a powdery substance called </a:t>
            </a:r>
            <a:r>
              <a:rPr lang="en-US" sz="3600" b="1" dirty="0" smtClean="0"/>
              <a:t>toner</a:t>
            </a:r>
          </a:p>
          <a:p>
            <a:r>
              <a:rPr lang="en-US" sz="3600" b="1" dirty="0" smtClean="0"/>
              <a:t>Inkjet </a:t>
            </a:r>
            <a:r>
              <a:rPr lang="en-US" sz="3600" dirty="0" smtClean="0"/>
              <a:t>printers – spray ink onto paper</a:t>
            </a:r>
          </a:p>
          <a:p>
            <a:r>
              <a:rPr lang="en-US" sz="3600" b="1" dirty="0" smtClean="0"/>
              <a:t>Dot matrix printers </a:t>
            </a:r>
            <a:r>
              <a:rPr lang="en-US" sz="3600" dirty="0" smtClean="0"/>
              <a:t>– transfer ink to the </a:t>
            </a:r>
            <a:r>
              <a:rPr lang="en-US" sz="3600" dirty="0" err="1" smtClean="0"/>
              <a:t>aper</a:t>
            </a:r>
            <a:r>
              <a:rPr lang="en-US" sz="3600" dirty="0" smtClean="0"/>
              <a:t> by striking a </a:t>
            </a:r>
            <a:r>
              <a:rPr lang="en-US" sz="3600" dirty="0" err="1" smtClean="0"/>
              <a:t>rubbon</a:t>
            </a:r>
            <a:r>
              <a:rPr lang="en-US" sz="3600" dirty="0" smtClean="0"/>
              <a:t> with pins.</a:t>
            </a:r>
            <a:endParaRPr lang="en-US" sz="3600" b="1"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Investigating Data Processing</a:t>
            </a:r>
            <a:endParaRPr lang="en-US" dirty="0"/>
          </a:p>
        </p:txBody>
      </p:sp>
      <p:sp>
        <p:nvSpPr>
          <p:cNvPr id="3" name="Content Placeholder 2"/>
          <p:cNvSpPr>
            <a:spLocks noGrp="1"/>
          </p:cNvSpPr>
          <p:nvPr>
            <p:ph sz="quarter" idx="1"/>
          </p:nvPr>
        </p:nvSpPr>
        <p:spPr/>
        <p:txBody>
          <a:bodyPr>
            <a:normAutofit/>
          </a:bodyPr>
          <a:lstStyle/>
          <a:p>
            <a:pPr>
              <a:buNone/>
            </a:pPr>
            <a:r>
              <a:rPr lang="en-US" sz="3600" dirty="0" smtClean="0"/>
              <a:t>All data and programs are stored as files</a:t>
            </a:r>
          </a:p>
          <a:p>
            <a:r>
              <a:rPr lang="en-US" sz="3600" dirty="0" smtClean="0"/>
              <a:t>A </a:t>
            </a:r>
            <a:r>
              <a:rPr lang="en-US" sz="3600" b="1" dirty="0" smtClean="0"/>
              <a:t>file</a:t>
            </a:r>
            <a:r>
              <a:rPr lang="en-US" sz="3600" dirty="0" smtClean="0"/>
              <a:t> is a named collection of stored data</a:t>
            </a:r>
          </a:p>
          <a:p>
            <a:pPr lvl="1"/>
            <a:r>
              <a:rPr lang="en-US" sz="3600" dirty="0" smtClean="0"/>
              <a:t>An </a:t>
            </a:r>
            <a:r>
              <a:rPr lang="en-US" sz="3600" b="1" dirty="0" smtClean="0"/>
              <a:t>executable file </a:t>
            </a:r>
            <a:r>
              <a:rPr lang="en-US" sz="3600" dirty="0" smtClean="0"/>
              <a:t>contains the instructions that tell a computer how to perform a specific task</a:t>
            </a:r>
          </a:p>
          <a:p>
            <a:pPr lvl="1"/>
            <a:r>
              <a:rPr lang="en-US" sz="3600" dirty="0" smtClean="0"/>
              <a:t>A</a:t>
            </a:r>
            <a:r>
              <a:rPr lang="en-US" sz="3600" b="1" dirty="0" smtClean="0"/>
              <a:t> data </a:t>
            </a:r>
            <a:r>
              <a:rPr lang="en-US" sz="3600" dirty="0" smtClean="0"/>
              <a:t>file is created by a user with software</a:t>
            </a:r>
          </a:p>
        </p:txBody>
      </p:sp>
      <p:sp>
        <p:nvSpPr>
          <p:cNvPr id="4" name="Slide Number Placeholder 3"/>
          <p:cNvSpPr>
            <a:spLocks noGrp="1"/>
          </p:cNvSpPr>
          <p:nvPr>
            <p:ph type="sldNum" sz="quarter" idx="12"/>
          </p:nvPr>
        </p:nvSpPr>
        <p:spPr/>
        <p:txBody>
          <a:bodyPr/>
          <a:lstStyle/>
          <a:p>
            <a:fld id="{DF96E8F1-F35D-44EC-8AE9-B901ADDB7713}"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Investigating Data Processing</a:t>
            </a:r>
            <a:endParaRPr lang="en-US" dirty="0"/>
          </a:p>
        </p:txBody>
      </p:sp>
      <p:sp>
        <p:nvSpPr>
          <p:cNvPr id="3" name="Content Placeholder 2"/>
          <p:cNvSpPr>
            <a:spLocks noGrp="1"/>
          </p:cNvSpPr>
          <p:nvPr>
            <p:ph sz="quarter" idx="1"/>
          </p:nvPr>
        </p:nvSpPr>
        <p:spPr/>
        <p:txBody>
          <a:bodyPr>
            <a:noAutofit/>
          </a:bodyPr>
          <a:lstStyle/>
          <a:p>
            <a:pPr>
              <a:buNone/>
            </a:pPr>
            <a:r>
              <a:rPr lang="en-US" sz="2800" dirty="0" smtClean="0"/>
              <a:t>A computer cannot understand characters used in human language</a:t>
            </a:r>
          </a:p>
          <a:p>
            <a:r>
              <a:rPr lang="en-US" sz="2800" dirty="0" smtClean="0"/>
              <a:t>Like a light bulb, a computer interprets every signal as either “on” or “off” .  These numbers are referred to as </a:t>
            </a:r>
            <a:r>
              <a:rPr lang="en-US" sz="2800" b="1" dirty="0" smtClean="0"/>
              <a:t>binary digits</a:t>
            </a:r>
            <a:r>
              <a:rPr lang="en-US" sz="2800" dirty="0" smtClean="0"/>
              <a:t> or </a:t>
            </a:r>
            <a:r>
              <a:rPr lang="en-US" sz="2800" b="1" dirty="0" smtClean="0"/>
              <a:t>bits</a:t>
            </a:r>
          </a:p>
          <a:p>
            <a:r>
              <a:rPr lang="en-US" sz="2800" dirty="0" smtClean="0"/>
              <a:t>A series of eight bits is called a </a:t>
            </a:r>
            <a:r>
              <a:rPr lang="en-US" sz="2800" b="1" dirty="0" smtClean="0"/>
              <a:t>byte</a:t>
            </a:r>
          </a:p>
          <a:p>
            <a:r>
              <a:rPr lang="en-US" sz="2800" dirty="0" smtClean="0"/>
              <a:t>A</a:t>
            </a:r>
            <a:r>
              <a:rPr lang="en-US" sz="2800" b="1" dirty="0" smtClean="0"/>
              <a:t> kilobyte (KB</a:t>
            </a:r>
            <a:r>
              <a:rPr lang="en-US" sz="2800" dirty="0" smtClean="0"/>
              <a:t> or simply </a:t>
            </a:r>
            <a:r>
              <a:rPr lang="en-US" sz="2800" b="1" dirty="0" smtClean="0"/>
              <a:t>K)</a:t>
            </a:r>
            <a:r>
              <a:rPr lang="en-US" sz="2800" dirty="0" smtClean="0"/>
              <a:t> is one thousand bytes</a:t>
            </a:r>
          </a:p>
          <a:p>
            <a:r>
              <a:rPr lang="en-US" sz="2800" dirty="0" smtClean="0"/>
              <a:t>A </a:t>
            </a:r>
            <a:r>
              <a:rPr lang="en-US" sz="2800" b="1" dirty="0" smtClean="0"/>
              <a:t>megabyte (MB) </a:t>
            </a:r>
            <a:r>
              <a:rPr lang="en-US" sz="2800" dirty="0" smtClean="0"/>
              <a:t>is one million bytes</a:t>
            </a:r>
            <a:r>
              <a:rPr lang="en-US" sz="2800" b="1" dirty="0" smtClean="0"/>
              <a:t> </a:t>
            </a:r>
          </a:p>
          <a:p>
            <a:r>
              <a:rPr lang="en-US" sz="2800" b="1" dirty="0" smtClean="0"/>
              <a:t>A gigabyte (GB)</a:t>
            </a:r>
            <a:r>
              <a:rPr lang="en-US" sz="2800" dirty="0" smtClean="0"/>
              <a:t> is one billion bytes</a:t>
            </a:r>
          </a:p>
          <a:p>
            <a:r>
              <a:rPr lang="en-US" sz="2800" dirty="0" smtClean="0"/>
              <a:t>A </a:t>
            </a:r>
            <a:r>
              <a:rPr lang="en-US" sz="2800" b="1" dirty="0" smtClean="0"/>
              <a:t>terabyte (TB) </a:t>
            </a:r>
            <a:r>
              <a:rPr lang="en-US" sz="2800" dirty="0" smtClean="0"/>
              <a:t>is one trillion bytes</a:t>
            </a:r>
            <a:endParaRPr lang="en-US" sz="2800"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72400" cy="838200"/>
          </a:xfrm>
        </p:spPr>
        <p:txBody>
          <a:bodyPr>
            <a:normAutofit fontScale="90000"/>
          </a:bodyPr>
          <a:lstStyle/>
          <a:p>
            <a:r>
              <a:rPr lang="en-US" dirty="0" smtClean="0"/>
              <a:t>Binary Representations of Numbers</a:t>
            </a:r>
            <a:endParaRPr lang="en-US" dirty="0"/>
          </a:p>
        </p:txBody>
      </p:sp>
      <p:graphicFrame>
        <p:nvGraphicFramePr>
          <p:cNvPr id="4" name="Content Placeholder 3"/>
          <p:cNvGraphicFramePr>
            <a:graphicFrameLocks noGrp="1"/>
          </p:cNvGraphicFramePr>
          <p:nvPr>
            <p:ph sz="quarter" idx="1"/>
          </p:nvPr>
        </p:nvGraphicFramePr>
        <p:xfrm>
          <a:off x="2514600" y="990600"/>
          <a:ext cx="3657600" cy="5521960"/>
        </p:xfrm>
        <a:graphic>
          <a:graphicData uri="http://schemas.openxmlformats.org/drawingml/2006/table">
            <a:tbl>
              <a:tblPr firstRow="1" bandRow="1">
                <a:tableStyleId>{5C22544A-7EE6-4342-B048-85BDC9FD1C3A}</a:tableStyleId>
              </a:tblPr>
              <a:tblGrid>
                <a:gridCol w="1219200"/>
                <a:gridCol w="2438400"/>
              </a:tblGrid>
              <a:tr h="370840">
                <a:tc>
                  <a:txBody>
                    <a:bodyPr/>
                    <a:lstStyle/>
                    <a:p>
                      <a:pPr algn="ctr"/>
                      <a:r>
                        <a:rPr lang="en-US" dirty="0" smtClean="0"/>
                        <a:t>Number</a:t>
                      </a:r>
                      <a:endParaRPr lang="en-US" dirty="0"/>
                    </a:p>
                  </a:txBody>
                  <a:tcPr/>
                </a:tc>
                <a:tc>
                  <a:txBody>
                    <a:bodyPr/>
                    <a:lstStyle/>
                    <a:p>
                      <a:pPr algn="ctr"/>
                      <a:r>
                        <a:rPr lang="en-US" dirty="0" smtClean="0"/>
                        <a:t>Binary representation</a:t>
                      </a:r>
                      <a:endParaRPr lang="en-US" dirty="0"/>
                    </a:p>
                  </a:txBody>
                  <a:tcPr/>
                </a:tc>
              </a:tr>
              <a:tr h="370840">
                <a:tc>
                  <a:txBody>
                    <a:bodyPr/>
                    <a:lstStyle/>
                    <a:p>
                      <a:pPr algn="ctr"/>
                      <a:r>
                        <a:rPr lang="en-US" sz="2000" dirty="0" smtClean="0"/>
                        <a:t>0</a:t>
                      </a:r>
                      <a:endParaRPr lang="en-US" sz="2000" dirty="0"/>
                    </a:p>
                  </a:txBody>
                  <a:tcPr/>
                </a:tc>
                <a:tc>
                  <a:txBody>
                    <a:bodyPr/>
                    <a:lstStyle/>
                    <a:p>
                      <a:pPr algn="ctr"/>
                      <a:r>
                        <a:rPr lang="en-US" sz="2000" dirty="0" smtClean="0"/>
                        <a:t>00000000</a:t>
                      </a:r>
                      <a:endParaRPr lang="en-US" sz="2000" dirty="0"/>
                    </a:p>
                  </a:txBody>
                  <a:tcPr/>
                </a:tc>
              </a:tr>
              <a:tr h="370840">
                <a:tc>
                  <a:txBody>
                    <a:bodyPr/>
                    <a:lstStyle/>
                    <a:p>
                      <a:pPr algn="ctr"/>
                      <a:r>
                        <a:rPr lang="en-US" sz="2000" dirty="0" smtClean="0"/>
                        <a:t>1</a:t>
                      </a:r>
                      <a:endParaRPr lang="en-US" sz="2000" dirty="0"/>
                    </a:p>
                  </a:txBody>
                  <a:tcPr/>
                </a:tc>
                <a:tc>
                  <a:txBody>
                    <a:bodyPr/>
                    <a:lstStyle/>
                    <a:p>
                      <a:pPr algn="ctr"/>
                      <a:r>
                        <a:rPr lang="en-US" sz="2000" dirty="0" smtClean="0"/>
                        <a:t>00000001</a:t>
                      </a:r>
                      <a:endParaRPr lang="en-US" sz="2000" dirty="0"/>
                    </a:p>
                  </a:txBody>
                  <a:tcPr/>
                </a:tc>
              </a:tr>
              <a:tr h="370840">
                <a:tc>
                  <a:txBody>
                    <a:bodyPr/>
                    <a:lstStyle/>
                    <a:p>
                      <a:pPr algn="ctr"/>
                      <a:r>
                        <a:rPr lang="en-US" sz="2000" dirty="0" smtClean="0"/>
                        <a:t>2</a:t>
                      </a:r>
                      <a:endParaRPr lang="en-US" sz="2000" dirty="0"/>
                    </a:p>
                  </a:txBody>
                  <a:tcPr/>
                </a:tc>
                <a:tc>
                  <a:txBody>
                    <a:bodyPr/>
                    <a:lstStyle/>
                    <a:p>
                      <a:pPr algn="ctr"/>
                      <a:r>
                        <a:rPr lang="en-US" sz="2000" dirty="0" smtClean="0"/>
                        <a:t>00000010</a:t>
                      </a:r>
                      <a:endParaRPr lang="en-US" sz="2000" dirty="0"/>
                    </a:p>
                  </a:txBody>
                  <a:tcPr/>
                </a:tc>
              </a:tr>
              <a:tr h="370840">
                <a:tc>
                  <a:txBody>
                    <a:bodyPr/>
                    <a:lstStyle/>
                    <a:p>
                      <a:pPr algn="ctr"/>
                      <a:r>
                        <a:rPr lang="en-US" sz="2000" dirty="0" smtClean="0"/>
                        <a:t>3</a:t>
                      </a:r>
                      <a:endParaRPr lang="en-US" sz="2000" dirty="0"/>
                    </a:p>
                  </a:txBody>
                  <a:tcPr/>
                </a:tc>
                <a:tc>
                  <a:txBody>
                    <a:bodyPr/>
                    <a:lstStyle/>
                    <a:p>
                      <a:pPr algn="ctr"/>
                      <a:r>
                        <a:rPr lang="en-US" sz="2000" dirty="0" smtClean="0"/>
                        <a:t>00000011</a:t>
                      </a:r>
                      <a:endParaRPr lang="en-US" sz="2000" dirty="0"/>
                    </a:p>
                  </a:txBody>
                  <a:tcPr/>
                </a:tc>
              </a:tr>
              <a:tr h="370840">
                <a:tc>
                  <a:txBody>
                    <a:bodyPr/>
                    <a:lstStyle/>
                    <a:p>
                      <a:pPr algn="ctr"/>
                      <a:r>
                        <a:rPr lang="en-US" sz="2000" dirty="0" smtClean="0"/>
                        <a:t>4</a:t>
                      </a:r>
                      <a:endParaRPr lang="en-US" sz="2000" dirty="0"/>
                    </a:p>
                  </a:txBody>
                  <a:tcPr/>
                </a:tc>
                <a:tc>
                  <a:txBody>
                    <a:bodyPr/>
                    <a:lstStyle/>
                    <a:p>
                      <a:pPr algn="ctr"/>
                      <a:r>
                        <a:rPr lang="en-US" sz="2000" dirty="0" smtClean="0"/>
                        <a:t>00000100</a:t>
                      </a:r>
                      <a:endParaRPr lang="en-US" sz="2000" dirty="0"/>
                    </a:p>
                  </a:txBody>
                  <a:tcPr/>
                </a:tc>
              </a:tr>
              <a:tr h="370840">
                <a:tc>
                  <a:txBody>
                    <a:bodyPr/>
                    <a:lstStyle/>
                    <a:p>
                      <a:pPr algn="ctr"/>
                      <a:r>
                        <a:rPr lang="en-US" sz="2000" dirty="0" smtClean="0"/>
                        <a:t>5</a:t>
                      </a:r>
                      <a:endParaRPr lang="en-US" sz="2000" dirty="0"/>
                    </a:p>
                  </a:txBody>
                  <a:tcPr/>
                </a:tc>
                <a:tc>
                  <a:txBody>
                    <a:bodyPr/>
                    <a:lstStyle/>
                    <a:p>
                      <a:pPr algn="ctr"/>
                      <a:r>
                        <a:rPr lang="en-US" sz="2000" dirty="0" smtClean="0"/>
                        <a:t>00000101</a:t>
                      </a:r>
                      <a:endParaRPr lang="en-US" sz="2000" dirty="0"/>
                    </a:p>
                  </a:txBody>
                  <a:tcPr/>
                </a:tc>
              </a:tr>
              <a:tr h="370840">
                <a:tc>
                  <a:txBody>
                    <a:bodyPr/>
                    <a:lstStyle/>
                    <a:p>
                      <a:pPr algn="ctr"/>
                      <a:r>
                        <a:rPr lang="en-US" sz="2000" dirty="0" smtClean="0"/>
                        <a:t>6</a:t>
                      </a:r>
                      <a:endParaRPr lang="en-US" sz="2000" dirty="0"/>
                    </a:p>
                  </a:txBody>
                  <a:tcPr/>
                </a:tc>
                <a:tc>
                  <a:txBody>
                    <a:bodyPr/>
                    <a:lstStyle/>
                    <a:p>
                      <a:pPr algn="ctr"/>
                      <a:r>
                        <a:rPr lang="en-US" sz="2000" dirty="0" smtClean="0"/>
                        <a:t>00000110</a:t>
                      </a:r>
                      <a:endParaRPr lang="en-US" sz="2000" dirty="0"/>
                    </a:p>
                  </a:txBody>
                  <a:tcPr/>
                </a:tc>
              </a:tr>
              <a:tr h="370840">
                <a:tc>
                  <a:txBody>
                    <a:bodyPr/>
                    <a:lstStyle/>
                    <a:p>
                      <a:pPr algn="ctr"/>
                      <a:r>
                        <a:rPr lang="en-US" sz="2000" dirty="0" smtClean="0"/>
                        <a:t>7</a:t>
                      </a:r>
                      <a:endParaRPr lang="en-US" sz="2000" dirty="0"/>
                    </a:p>
                  </a:txBody>
                  <a:tcPr/>
                </a:tc>
                <a:tc>
                  <a:txBody>
                    <a:bodyPr/>
                    <a:lstStyle/>
                    <a:p>
                      <a:pPr algn="ctr"/>
                      <a:r>
                        <a:rPr lang="en-US" sz="2000" dirty="0" smtClean="0"/>
                        <a:t>00000111</a:t>
                      </a:r>
                      <a:endParaRPr lang="en-US" sz="2000" dirty="0"/>
                    </a:p>
                  </a:txBody>
                  <a:tcPr/>
                </a:tc>
              </a:tr>
              <a:tr h="370840">
                <a:tc>
                  <a:txBody>
                    <a:bodyPr/>
                    <a:lstStyle/>
                    <a:p>
                      <a:pPr algn="ctr"/>
                      <a:r>
                        <a:rPr lang="en-US" sz="2000" dirty="0" smtClean="0"/>
                        <a:t>8</a:t>
                      </a:r>
                      <a:endParaRPr lang="en-US" sz="2000" dirty="0"/>
                    </a:p>
                  </a:txBody>
                  <a:tcPr/>
                </a:tc>
                <a:tc>
                  <a:txBody>
                    <a:bodyPr/>
                    <a:lstStyle/>
                    <a:p>
                      <a:pPr algn="ctr"/>
                      <a:r>
                        <a:rPr lang="en-US" sz="2000" dirty="0" smtClean="0"/>
                        <a:t>00001000</a:t>
                      </a:r>
                      <a:endParaRPr lang="en-US" sz="2000" dirty="0"/>
                    </a:p>
                  </a:txBody>
                  <a:tcPr/>
                </a:tc>
              </a:tr>
              <a:tr h="370840">
                <a:tc>
                  <a:txBody>
                    <a:bodyPr/>
                    <a:lstStyle/>
                    <a:p>
                      <a:pPr algn="ctr"/>
                      <a:r>
                        <a:rPr lang="en-US" sz="2000" dirty="0" smtClean="0"/>
                        <a:t>:</a:t>
                      </a:r>
                      <a:endParaRPr lang="en-US" sz="2000" dirty="0"/>
                    </a:p>
                  </a:txBody>
                  <a:tcPr/>
                </a:tc>
                <a:tc>
                  <a:txBody>
                    <a:bodyPr/>
                    <a:lstStyle/>
                    <a:p>
                      <a:pPr algn="ctr"/>
                      <a:endParaRPr lang="en-US" sz="2000"/>
                    </a:p>
                  </a:txBody>
                  <a:tcPr/>
                </a:tc>
              </a:tr>
              <a:tr h="370840">
                <a:tc>
                  <a:txBody>
                    <a:bodyPr/>
                    <a:lstStyle/>
                    <a:p>
                      <a:pPr algn="ctr"/>
                      <a:r>
                        <a:rPr lang="en-US" sz="2000" dirty="0" smtClean="0"/>
                        <a:t>253</a:t>
                      </a:r>
                      <a:endParaRPr lang="en-US" sz="2000" dirty="0"/>
                    </a:p>
                  </a:txBody>
                  <a:tcPr/>
                </a:tc>
                <a:tc>
                  <a:txBody>
                    <a:bodyPr/>
                    <a:lstStyle/>
                    <a:p>
                      <a:pPr algn="ctr"/>
                      <a:r>
                        <a:rPr lang="en-US" sz="2000" dirty="0" smtClean="0"/>
                        <a:t>11111101</a:t>
                      </a:r>
                      <a:endParaRPr lang="en-US" sz="2000" dirty="0"/>
                    </a:p>
                  </a:txBody>
                  <a:tcPr/>
                </a:tc>
              </a:tr>
              <a:tr h="370840">
                <a:tc>
                  <a:txBody>
                    <a:bodyPr/>
                    <a:lstStyle/>
                    <a:p>
                      <a:pPr algn="ctr"/>
                      <a:r>
                        <a:rPr lang="en-US" sz="2000" dirty="0" smtClean="0"/>
                        <a:t>254</a:t>
                      </a:r>
                      <a:endParaRPr lang="en-US" sz="2000" dirty="0"/>
                    </a:p>
                  </a:txBody>
                  <a:tcPr/>
                </a:tc>
                <a:tc>
                  <a:txBody>
                    <a:bodyPr/>
                    <a:lstStyle/>
                    <a:p>
                      <a:pPr algn="ctr"/>
                      <a:r>
                        <a:rPr lang="en-US" sz="2000" dirty="0" smtClean="0"/>
                        <a:t>11111110</a:t>
                      </a:r>
                      <a:endParaRPr lang="en-US" sz="2000" dirty="0"/>
                    </a:p>
                  </a:txBody>
                  <a:tcPr/>
                </a:tc>
              </a:tr>
              <a:tr h="370840">
                <a:tc>
                  <a:txBody>
                    <a:bodyPr/>
                    <a:lstStyle/>
                    <a:p>
                      <a:pPr algn="ctr"/>
                      <a:r>
                        <a:rPr lang="en-US" sz="2000" dirty="0" smtClean="0"/>
                        <a:t>255</a:t>
                      </a:r>
                      <a:endParaRPr lang="en-US" sz="2000" dirty="0"/>
                    </a:p>
                  </a:txBody>
                  <a:tcPr/>
                </a:tc>
                <a:tc>
                  <a:txBody>
                    <a:bodyPr/>
                    <a:lstStyle/>
                    <a:p>
                      <a:pPr algn="ctr"/>
                      <a:r>
                        <a:rPr lang="en-US" sz="2000" dirty="0" smtClean="0"/>
                        <a:t>11111111</a:t>
                      </a:r>
                      <a:endParaRPr lang="en-US" sz="2000" dirty="0"/>
                    </a:p>
                  </a:txBody>
                  <a:tcPr/>
                </a:tc>
              </a:tr>
            </a:tbl>
          </a:graphicData>
        </a:graphic>
      </p:graphicFrame>
      <p:sp>
        <p:nvSpPr>
          <p:cNvPr id="5" name="Slide Number Placeholder 4"/>
          <p:cNvSpPr>
            <a:spLocks noGrp="1"/>
          </p:cNvSpPr>
          <p:nvPr>
            <p:ph type="sldNum" sz="quarter" idx="12"/>
          </p:nvPr>
        </p:nvSpPr>
        <p:spPr/>
        <p:txBody>
          <a:bodyPr/>
          <a:lstStyle/>
          <a:p>
            <a:fld id="{DF96E8F1-F35D-44EC-8AE9-B901ADDB7713}"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Investigating Data Processing</a:t>
            </a:r>
            <a:endParaRPr lang="en-US" dirty="0"/>
          </a:p>
        </p:txBody>
      </p:sp>
      <p:sp>
        <p:nvSpPr>
          <p:cNvPr id="3" name="Content Placeholder 2"/>
          <p:cNvSpPr>
            <a:spLocks noGrp="1"/>
          </p:cNvSpPr>
          <p:nvPr>
            <p:ph sz="quarter" idx="1"/>
          </p:nvPr>
        </p:nvSpPr>
        <p:spPr/>
        <p:txBody>
          <a:bodyPr/>
          <a:lstStyle/>
          <a:p>
            <a:pPr>
              <a:buNone/>
            </a:pPr>
            <a:r>
              <a:rPr lang="en-US" sz="3600" dirty="0" smtClean="0"/>
              <a:t>Personal computers commonly use the ASCII (pronounced ASK-</a:t>
            </a:r>
            <a:r>
              <a:rPr lang="en-US" sz="3600" dirty="0" err="1" smtClean="0"/>
              <a:t>ee</a:t>
            </a:r>
            <a:r>
              <a:rPr lang="en-US" sz="3600" dirty="0" smtClean="0"/>
              <a:t>) system which stands for the </a:t>
            </a:r>
            <a:r>
              <a:rPr lang="en-US" sz="3600" b="1" dirty="0" smtClean="0"/>
              <a:t>American Standard Code for Information Interchange</a:t>
            </a:r>
          </a:p>
          <a:p>
            <a:r>
              <a:rPr lang="en-US" sz="3600" dirty="0" smtClean="0"/>
              <a:t>Computers translate ASCII into binary data so they can process the data</a:t>
            </a:r>
          </a:p>
          <a:p>
            <a:pPr>
              <a:buNone/>
            </a:pP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DF96E8F1-F35D-44EC-8AE9-B901ADDB7713}"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ASCII code representing letters and symbols</a:t>
            </a:r>
            <a:endParaRPr lang="en-US" dirty="0"/>
          </a:p>
        </p:txBody>
      </p:sp>
      <p:graphicFrame>
        <p:nvGraphicFramePr>
          <p:cNvPr id="4" name="Content Placeholder 3"/>
          <p:cNvGraphicFramePr>
            <a:graphicFrameLocks noGrp="1"/>
          </p:cNvGraphicFramePr>
          <p:nvPr>
            <p:ph sz="quarter" idx="1"/>
          </p:nvPr>
        </p:nvGraphicFramePr>
        <p:xfrm>
          <a:off x="914400" y="1447800"/>
          <a:ext cx="7772400" cy="4942840"/>
        </p:xfrm>
        <a:graphic>
          <a:graphicData uri="http://schemas.openxmlformats.org/drawingml/2006/table">
            <a:tbl>
              <a:tblPr firstRow="1" bandRow="1">
                <a:tableStyleId>{5C22544A-7EE6-4342-B048-85BDC9FD1C3A}</a:tableStyleId>
              </a:tblPr>
              <a:tblGrid>
                <a:gridCol w="2590800"/>
                <a:gridCol w="2590800"/>
                <a:gridCol w="2590800"/>
              </a:tblGrid>
              <a:tr h="370840">
                <a:tc>
                  <a:txBody>
                    <a:bodyPr/>
                    <a:lstStyle/>
                    <a:p>
                      <a:r>
                        <a:rPr lang="en-US" dirty="0" smtClean="0"/>
                        <a:t>Character</a:t>
                      </a:r>
                      <a:endParaRPr lang="en-US" dirty="0"/>
                    </a:p>
                  </a:txBody>
                  <a:tcPr/>
                </a:tc>
                <a:tc>
                  <a:txBody>
                    <a:bodyPr/>
                    <a:lstStyle/>
                    <a:p>
                      <a:r>
                        <a:rPr lang="en-US" dirty="0" smtClean="0"/>
                        <a:t>ASCII Code</a:t>
                      </a:r>
                      <a:endParaRPr lang="en-US" dirty="0"/>
                    </a:p>
                  </a:txBody>
                  <a:tcPr/>
                </a:tc>
                <a:tc>
                  <a:txBody>
                    <a:bodyPr/>
                    <a:lstStyle/>
                    <a:p>
                      <a:r>
                        <a:rPr lang="en-US" dirty="0" smtClean="0"/>
                        <a:t>Binary Number</a:t>
                      </a:r>
                      <a:endParaRPr lang="en-US" dirty="0"/>
                    </a:p>
                  </a:txBody>
                  <a:tcPr/>
                </a:tc>
              </a:tr>
              <a:tr h="370840">
                <a:tc>
                  <a:txBody>
                    <a:bodyPr/>
                    <a:lstStyle/>
                    <a:p>
                      <a:r>
                        <a:rPr lang="en-US" sz="2400" dirty="0" smtClean="0"/>
                        <a:t>(space)</a:t>
                      </a:r>
                      <a:endParaRPr lang="en-US" sz="2400" dirty="0"/>
                    </a:p>
                  </a:txBody>
                  <a:tcPr/>
                </a:tc>
                <a:tc>
                  <a:txBody>
                    <a:bodyPr/>
                    <a:lstStyle/>
                    <a:p>
                      <a:r>
                        <a:rPr lang="en-US" sz="2400" dirty="0" smtClean="0"/>
                        <a:t>32</a:t>
                      </a:r>
                      <a:endParaRPr lang="en-US" sz="2400" dirty="0"/>
                    </a:p>
                  </a:txBody>
                  <a:tcPr/>
                </a:tc>
                <a:tc>
                  <a:txBody>
                    <a:bodyPr/>
                    <a:lstStyle/>
                    <a:p>
                      <a:r>
                        <a:rPr lang="en-US" sz="2400" dirty="0" smtClean="0"/>
                        <a:t>00100000</a:t>
                      </a:r>
                      <a:endParaRPr lang="en-US" sz="2400" dirty="0"/>
                    </a:p>
                  </a:txBody>
                  <a:tcPr/>
                </a:tc>
              </a:tr>
              <a:tr h="370840">
                <a:tc>
                  <a:txBody>
                    <a:bodyPr/>
                    <a:lstStyle/>
                    <a:p>
                      <a:r>
                        <a:rPr lang="en-US" sz="2400" dirty="0" smtClean="0"/>
                        <a:t>$</a:t>
                      </a:r>
                      <a:endParaRPr lang="en-US" sz="2400" dirty="0"/>
                    </a:p>
                  </a:txBody>
                  <a:tcPr/>
                </a:tc>
                <a:tc>
                  <a:txBody>
                    <a:bodyPr/>
                    <a:lstStyle/>
                    <a:p>
                      <a:r>
                        <a:rPr lang="en-US" sz="2400" dirty="0" smtClean="0"/>
                        <a:t>36</a:t>
                      </a:r>
                      <a:endParaRPr lang="en-US" sz="2400" dirty="0"/>
                    </a:p>
                  </a:txBody>
                  <a:tcPr/>
                </a:tc>
                <a:tc>
                  <a:txBody>
                    <a:bodyPr/>
                    <a:lstStyle/>
                    <a:p>
                      <a:r>
                        <a:rPr lang="en-US" sz="2400" dirty="0" smtClean="0"/>
                        <a:t>00100100</a:t>
                      </a:r>
                      <a:endParaRPr lang="en-US" sz="2400" dirty="0"/>
                    </a:p>
                  </a:txBody>
                  <a:tcPr/>
                </a:tc>
              </a:tr>
              <a:tr h="370840">
                <a:tc>
                  <a:txBody>
                    <a:bodyPr/>
                    <a:lstStyle/>
                    <a:p>
                      <a:r>
                        <a:rPr lang="en-US" sz="2400" dirty="0" smtClean="0"/>
                        <a:t>A</a:t>
                      </a:r>
                      <a:endParaRPr lang="en-US" sz="2400" dirty="0"/>
                    </a:p>
                  </a:txBody>
                  <a:tcPr/>
                </a:tc>
                <a:tc>
                  <a:txBody>
                    <a:bodyPr/>
                    <a:lstStyle/>
                    <a:p>
                      <a:r>
                        <a:rPr lang="en-US" sz="2400" dirty="0" smtClean="0"/>
                        <a:t>65</a:t>
                      </a:r>
                      <a:endParaRPr lang="en-US" sz="2400" dirty="0"/>
                    </a:p>
                  </a:txBody>
                  <a:tcPr/>
                </a:tc>
                <a:tc>
                  <a:txBody>
                    <a:bodyPr/>
                    <a:lstStyle/>
                    <a:p>
                      <a:r>
                        <a:rPr lang="en-US" sz="2400" dirty="0" smtClean="0"/>
                        <a:t>01000001</a:t>
                      </a:r>
                      <a:endParaRPr lang="en-US" sz="2400" dirty="0"/>
                    </a:p>
                  </a:txBody>
                  <a:tcPr/>
                </a:tc>
              </a:tr>
              <a:tr h="370840">
                <a:tc>
                  <a:txBody>
                    <a:bodyPr/>
                    <a:lstStyle/>
                    <a:p>
                      <a:r>
                        <a:rPr lang="en-US" sz="2400" dirty="0" smtClean="0"/>
                        <a:t>B</a:t>
                      </a:r>
                      <a:endParaRPr lang="en-US" sz="2400" dirty="0"/>
                    </a:p>
                  </a:txBody>
                  <a:tcPr/>
                </a:tc>
                <a:tc>
                  <a:txBody>
                    <a:bodyPr/>
                    <a:lstStyle/>
                    <a:p>
                      <a:r>
                        <a:rPr lang="en-US" sz="2400" dirty="0" smtClean="0"/>
                        <a:t>66</a:t>
                      </a:r>
                      <a:endParaRPr lang="en-US" sz="2400" dirty="0"/>
                    </a:p>
                  </a:txBody>
                  <a:tcPr/>
                </a:tc>
                <a:tc>
                  <a:txBody>
                    <a:bodyPr/>
                    <a:lstStyle/>
                    <a:p>
                      <a:r>
                        <a:rPr lang="en-US" sz="2400" dirty="0" smtClean="0"/>
                        <a:t>01000010</a:t>
                      </a:r>
                      <a:endParaRPr lang="en-US" sz="2400" dirty="0"/>
                    </a:p>
                  </a:txBody>
                  <a:tcPr/>
                </a:tc>
              </a:tr>
              <a:tr h="370840">
                <a:tc>
                  <a:txBody>
                    <a:bodyPr/>
                    <a:lstStyle/>
                    <a:p>
                      <a:r>
                        <a:rPr lang="en-US" sz="2400" dirty="0" smtClean="0"/>
                        <a:t>A</a:t>
                      </a:r>
                      <a:endParaRPr lang="en-US" sz="2400" dirty="0"/>
                    </a:p>
                  </a:txBody>
                  <a:tcPr/>
                </a:tc>
                <a:tc>
                  <a:txBody>
                    <a:bodyPr/>
                    <a:lstStyle/>
                    <a:p>
                      <a:r>
                        <a:rPr lang="en-US" sz="2400" dirty="0" smtClean="0"/>
                        <a:t>97</a:t>
                      </a:r>
                      <a:endParaRPr lang="en-US" sz="2400" dirty="0"/>
                    </a:p>
                  </a:txBody>
                  <a:tcPr/>
                </a:tc>
                <a:tc>
                  <a:txBody>
                    <a:bodyPr/>
                    <a:lstStyle/>
                    <a:p>
                      <a:r>
                        <a:rPr lang="en-US" sz="2400" dirty="0" smtClean="0"/>
                        <a:t>01100001</a:t>
                      </a:r>
                      <a:endParaRPr lang="en-US" sz="2400" dirty="0"/>
                    </a:p>
                  </a:txBody>
                  <a:tcPr/>
                </a:tc>
              </a:tr>
              <a:tr h="370840">
                <a:tc>
                  <a:txBody>
                    <a:bodyPr/>
                    <a:lstStyle/>
                    <a:p>
                      <a:r>
                        <a:rPr lang="en-US" sz="2400" dirty="0" smtClean="0"/>
                        <a:t>B</a:t>
                      </a:r>
                      <a:endParaRPr lang="en-US" sz="2400" dirty="0"/>
                    </a:p>
                  </a:txBody>
                  <a:tcPr/>
                </a:tc>
                <a:tc>
                  <a:txBody>
                    <a:bodyPr/>
                    <a:lstStyle/>
                    <a:p>
                      <a:r>
                        <a:rPr lang="en-US" sz="2400" dirty="0" smtClean="0"/>
                        <a:t>98</a:t>
                      </a:r>
                      <a:endParaRPr lang="en-US" sz="2400" dirty="0"/>
                    </a:p>
                  </a:txBody>
                  <a:tcPr/>
                </a:tc>
                <a:tc>
                  <a:txBody>
                    <a:bodyPr/>
                    <a:lstStyle/>
                    <a:p>
                      <a:r>
                        <a:rPr lang="en-US" sz="2400" dirty="0" smtClean="0"/>
                        <a:t>01100010</a:t>
                      </a:r>
                      <a:endParaRPr lang="en-US" sz="2400" dirty="0"/>
                    </a:p>
                  </a:txBody>
                  <a:tcPr/>
                </a:tc>
              </a:tr>
              <a:tr h="370840">
                <a:tc>
                  <a:txBody>
                    <a:bodyPr/>
                    <a:lstStyle/>
                    <a:p>
                      <a:r>
                        <a:rPr lang="en-US" sz="2400" dirty="0" smtClean="0"/>
                        <a:t>?</a:t>
                      </a:r>
                      <a:endParaRPr lang="en-US" sz="2400" dirty="0"/>
                    </a:p>
                  </a:txBody>
                  <a:tcPr/>
                </a:tc>
                <a:tc>
                  <a:txBody>
                    <a:bodyPr/>
                    <a:lstStyle/>
                    <a:p>
                      <a:r>
                        <a:rPr lang="en-US" sz="2400" dirty="0" smtClean="0"/>
                        <a:t>129</a:t>
                      </a:r>
                      <a:endParaRPr lang="en-US" sz="2400" dirty="0"/>
                    </a:p>
                  </a:txBody>
                  <a:tcPr/>
                </a:tc>
                <a:tc>
                  <a:txBody>
                    <a:bodyPr/>
                    <a:lstStyle/>
                    <a:p>
                      <a:r>
                        <a:rPr lang="en-US" sz="2400" dirty="0" smtClean="0"/>
                        <a:t>10000001</a:t>
                      </a:r>
                      <a:endParaRPr lang="en-US" sz="2400" dirty="0"/>
                    </a:p>
                  </a:txBody>
                  <a:tcPr/>
                </a:tc>
              </a:tr>
              <a:tr h="370840">
                <a:tc>
                  <a:txBody>
                    <a:bodyPr/>
                    <a:lstStyle/>
                    <a:p>
                      <a:r>
                        <a:rPr lang="en-US" sz="2400" dirty="0" smtClean="0"/>
                        <a:t>£</a:t>
                      </a:r>
                      <a:endParaRPr lang="en-US" sz="2400" dirty="0"/>
                    </a:p>
                  </a:txBody>
                  <a:tcPr/>
                </a:tc>
                <a:tc>
                  <a:txBody>
                    <a:bodyPr/>
                    <a:lstStyle/>
                    <a:p>
                      <a:r>
                        <a:rPr lang="en-US" sz="2400" dirty="0" smtClean="0"/>
                        <a:t>163</a:t>
                      </a:r>
                      <a:endParaRPr lang="en-US" sz="2400" dirty="0"/>
                    </a:p>
                  </a:txBody>
                  <a:tcPr/>
                </a:tc>
                <a:tc>
                  <a:txBody>
                    <a:bodyPr/>
                    <a:lstStyle/>
                    <a:p>
                      <a:r>
                        <a:rPr lang="en-US" sz="2400" dirty="0" smtClean="0"/>
                        <a:t>10100011</a:t>
                      </a:r>
                      <a:endParaRPr lang="en-US" sz="2400" dirty="0"/>
                    </a:p>
                  </a:txBody>
                  <a:tcPr/>
                </a:tc>
              </a:tr>
              <a:tr h="370840">
                <a:tc>
                  <a:txBody>
                    <a:bodyPr/>
                    <a:lstStyle/>
                    <a:p>
                      <a:r>
                        <a:rPr lang="en-US" sz="2400" dirty="0" smtClean="0"/>
                        <a:t>®</a:t>
                      </a:r>
                      <a:endParaRPr lang="en-US" sz="2400" dirty="0"/>
                    </a:p>
                  </a:txBody>
                  <a:tcPr/>
                </a:tc>
                <a:tc>
                  <a:txBody>
                    <a:bodyPr/>
                    <a:lstStyle/>
                    <a:p>
                      <a:r>
                        <a:rPr lang="en-US" sz="2400" dirty="0" smtClean="0"/>
                        <a:t>217</a:t>
                      </a:r>
                      <a:endParaRPr lang="en-US" sz="2400" dirty="0"/>
                    </a:p>
                  </a:txBody>
                  <a:tcPr/>
                </a:tc>
                <a:tc>
                  <a:txBody>
                    <a:bodyPr/>
                    <a:lstStyle/>
                    <a:p>
                      <a:r>
                        <a:rPr lang="en-US" sz="2400" dirty="0" smtClean="0"/>
                        <a:t>11011001</a:t>
                      </a:r>
                      <a:endParaRPr lang="en-US" sz="2400" dirty="0"/>
                    </a:p>
                  </a:txBody>
                  <a:tcPr/>
                </a:tc>
              </a:tr>
              <a:tr h="370840">
                <a:tc>
                  <a:txBody>
                    <a:bodyPr/>
                    <a:lstStyle/>
                    <a:p>
                      <a:r>
                        <a:rPr lang="en-US" sz="2400" dirty="0" smtClean="0"/>
                        <a:t>É</a:t>
                      </a:r>
                      <a:endParaRPr lang="en-US" sz="2400" dirty="0"/>
                    </a:p>
                  </a:txBody>
                  <a:tcPr/>
                </a:tc>
                <a:tc>
                  <a:txBody>
                    <a:bodyPr/>
                    <a:lstStyle/>
                    <a:p>
                      <a:r>
                        <a:rPr lang="en-US" sz="2400" dirty="0" smtClean="0"/>
                        <a:t>233</a:t>
                      </a:r>
                      <a:endParaRPr lang="en-US" sz="2400" dirty="0"/>
                    </a:p>
                  </a:txBody>
                  <a:tcPr/>
                </a:tc>
                <a:tc>
                  <a:txBody>
                    <a:bodyPr/>
                    <a:lstStyle/>
                    <a:p>
                      <a:r>
                        <a:rPr lang="en-US" sz="2400" dirty="0" smtClean="0"/>
                        <a:t>11101001</a:t>
                      </a:r>
                      <a:endParaRPr lang="en-US" sz="2400" dirty="0"/>
                    </a:p>
                  </a:txBody>
                  <a:tcPr/>
                </a:tc>
              </a:tr>
            </a:tbl>
          </a:graphicData>
        </a:graphic>
      </p:graphicFrame>
      <p:sp>
        <p:nvSpPr>
          <p:cNvPr id="5" name="Slide Number Placeholder 4"/>
          <p:cNvSpPr>
            <a:spLocks noGrp="1"/>
          </p:cNvSpPr>
          <p:nvPr>
            <p:ph type="sldNum" sz="quarter" idx="12"/>
          </p:nvPr>
        </p:nvSpPr>
        <p:spPr/>
        <p:txBody>
          <a:bodyPr/>
          <a:lstStyle/>
          <a:p>
            <a:fld id="{DF96E8F1-F35D-44EC-8AE9-B901ADDB7713}"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92162"/>
          </a:xfrm>
        </p:spPr>
        <p:txBody>
          <a:bodyPr/>
          <a:lstStyle/>
          <a:p>
            <a:r>
              <a:rPr lang="en-US" dirty="0" smtClean="0"/>
              <a:t>Understanding Memory</a:t>
            </a:r>
            <a:endParaRPr lang="en-US" dirty="0"/>
          </a:p>
        </p:txBody>
      </p:sp>
      <p:sp>
        <p:nvSpPr>
          <p:cNvPr id="3" name="Content Placeholder 2"/>
          <p:cNvSpPr>
            <a:spLocks noGrp="1"/>
          </p:cNvSpPr>
          <p:nvPr>
            <p:ph sz="quarter" idx="1"/>
          </p:nvPr>
        </p:nvSpPr>
        <p:spPr>
          <a:xfrm>
            <a:off x="838200" y="1143000"/>
            <a:ext cx="7772400" cy="5257800"/>
          </a:xfrm>
        </p:spPr>
        <p:txBody>
          <a:bodyPr>
            <a:normAutofit fontScale="92500" lnSpcReduction="10000"/>
          </a:bodyPr>
          <a:lstStyle/>
          <a:p>
            <a:pPr>
              <a:buNone/>
            </a:pPr>
            <a:r>
              <a:rPr lang="en-US" sz="3000" dirty="0" smtClean="0"/>
              <a:t>Types of memory include the following:</a:t>
            </a:r>
          </a:p>
          <a:p>
            <a:pPr marL="514350" indent="-514350">
              <a:buFont typeface="+mj-lt"/>
              <a:buAutoNum type="arabicPeriod"/>
            </a:pPr>
            <a:r>
              <a:rPr lang="en-US" sz="3000" b="1" dirty="0" smtClean="0"/>
              <a:t>Random access memory (RAM) </a:t>
            </a:r>
            <a:r>
              <a:rPr lang="en-US" sz="3000" dirty="0" smtClean="0"/>
              <a:t>– </a:t>
            </a:r>
          </a:p>
          <a:p>
            <a:pPr marL="787400" lvl="1" indent="-271463"/>
            <a:r>
              <a:rPr lang="en-US" sz="3000" dirty="0" smtClean="0"/>
              <a:t>temporarily holds programs and data while the computer is on and allows the computer to access that information randomly.</a:t>
            </a:r>
          </a:p>
          <a:p>
            <a:pPr marL="787400" lvl="1" indent="-271463"/>
            <a:r>
              <a:rPr lang="en-US" sz="3000" dirty="0" smtClean="0"/>
              <a:t>Consists of chips on cards that plug into the motherboard.</a:t>
            </a:r>
          </a:p>
          <a:p>
            <a:pPr marL="787400" lvl="1" indent="-271463"/>
            <a:r>
              <a:rPr lang="en-US" sz="3000" dirty="0" smtClean="0"/>
              <a:t>When the computer is off RAM is empty</a:t>
            </a:r>
          </a:p>
          <a:p>
            <a:pPr marL="514350" indent="-514350">
              <a:buFont typeface="+mj-lt"/>
              <a:buAutoNum type="arabicPeriod"/>
            </a:pPr>
            <a:r>
              <a:rPr lang="en-US" sz="3000" b="1" dirty="0" smtClean="0"/>
              <a:t>Cache memory (RAM cache or CPU cache) </a:t>
            </a:r>
            <a:r>
              <a:rPr lang="en-US" sz="3000" dirty="0" smtClean="0"/>
              <a:t>–</a:t>
            </a:r>
          </a:p>
          <a:p>
            <a:pPr marL="787400" lvl="1" indent="-271463"/>
            <a:r>
              <a:rPr lang="en-US" sz="3000" dirty="0" smtClean="0"/>
              <a:t>Special high speed memory chip on the motherboard that stores frequently accessed and recently accessed data and commands</a:t>
            </a:r>
          </a:p>
          <a:p>
            <a:pPr marL="788670" lvl="1" indent="-514350"/>
            <a:endParaRPr lang="en-US" dirty="0" smtClean="0"/>
          </a:p>
          <a:p>
            <a:endParaRPr lang="en-US"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ormAutofit fontScale="90000"/>
          </a:bodyPr>
          <a:lstStyle/>
          <a:p>
            <a:r>
              <a:rPr lang="en-US" dirty="0" smtClean="0"/>
              <a:t>Understanding Memory</a:t>
            </a:r>
            <a:endParaRPr lang="en-US" dirty="0"/>
          </a:p>
        </p:txBody>
      </p:sp>
      <p:sp>
        <p:nvSpPr>
          <p:cNvPr id="3" name="Content Placeholder 2"/>
          <p:cNvSpPr>
            <a:spLocks noGrp="1"/>
          </p:cNvSpPr>
          <p:nvPr>
            <p:ph sz="quarter" idx="1"/>
          </p:nvPr>
        </p:nvSpPr>
        <p:spPr>
          <a:xfrm>
            <a:off x="838200" y="990600"/>
            <a:ext cx="7772400" cy="5715000"/>
          </a:xfrm>
        </p:spPr>
        <p:txBody>
          <a:bodyPr>
            <a:noAutofit/>
          </a:bodyPr>
          <a:lstStyle/>
          <a:p>
            <a:pPr marL="514350" indent="-514350">
              <a:buFont typeface="+mj-lt"/>
              <a:buAutoNum type="arabicPeriod" startAt="3"/>
            </a:pPr>
            <a:r>
              <a:rPr lang="en-US" sz="2800" b="1" dirty="0" smtClean="0"/>
              <a:t>Virtual memory </a:t>
            </a:r>
            <a:r>
              <a:rPr lang="en-US" sz="2800" dirty="0" smtClean="0"/>
              <a:t>– space on the computer’s storage devices that simulate additional RAM.  </a:t>
            </a:r>
          </a:p>
          <a:p>
            <a:pPr marL="796925" lvl="1" indent="-280988"/>
            <a:r>
              <a:rPr lang="en-US" sz="2800" dirty="0" smtClean="0"/>
              <a:t>It is much slower than RAM</a:t>
            </a:r>
          </a:p>
          <a:p>
            <a:pPr marL="515938" lvl="1" indent="-515938">
              <a:buFont typeface="+mj-lt"/>
              <a:buAutoNum type="arabicPeriod" startAt="4"/>
            </a:pPr>
            <a:r>
              <a:rPr lang="en-US" sz="2800" b="1" dirty="0" smtClean="0"/>
              <a:t>Read only memory (ROM) </a:t>
            </a:r>
            <a:r>
              <a:rPr lang="en-US" sz="2800" dirty="0" smtClean="0"/>
              <a:t>– is a chip on the motherboard that has been  prerecorded with data that gives instructions (BIOS or basic input/output system) used to check the computer system’s components to make sure they are working and to activate the essential software that controls the processing function when the computer is turned on or booted up.</a:t>
            </a:r>
          </a:p>
          <a:p>
            <a:pPr marL="788988" lvl="2" indent="-273050"/>
            <a:r>
              <a:rPr lang="en-US" sz="2800" dirty="0" smtClean="0"/>
              <a:t>ROM never changes and it remains intact when the computer is turned off.  It is called </a:t>
            </a:r>
            <a:r>
              <a:rPr lang="en-US" sz="2800" b="1" dirty="0" smtClean="0"/>
              <a:t>non-volatile</a:t>
            </a:r>
            <a:r>
              <a:rPr lang="en-US" sz="2800" dirty="0" smtClean="0"/>
              <a:t> or </a:t>
            </a:r>
            <a:r>
              <a:rPr lang="en-US" sz="2800" b="1" dirty="0" smtClean="0"/>
              <a:t>permanent memory</a:t>
            </a:r>
            <a:endParaRPr lang="en-US" sz="2800" b="1"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normAutofit fontScale="90000"/>
          </a:bodyPr>
          <a:lstStyle/>
          <a:p>
            <a:r>
              <a:rPr lang="en-US" dirty="0" smtClean="0"/>
              <a:t>Understanding Memory</a:t>
            </a:r>
            <a:endParaRPr lang="en-US" dirty="0"/>
          </a:p>
        </p:txBody>
      </p:sp>
      <p:sp>
        <p:nvSpPr>
          <p:cNvPr id="3" name="Content Placeholder 2"/>
          <p:cNvSpPr>
            <a:spLocks noGrp="1"/>
          </p:cNvSpPr>
          <p:nvPr>
            <p:ph sz="quarter" idx="1"/>
          </p:nvPr>
        </p:nvSpPr>
        <p:spPr>
          <a:xfrm>
            <a:off x="914400" y="990600"/>
            <a:ext cx="7772400" cy="5562600"/>
          </a:xfrm>
        </p:spPr>
        <p:txBody>
          <a:bodyPr>
            <a:normAutofit/>
          </a:bodyPr>
          <a:lstStyle/>
          <a:p>
            <a:pPr marL="514350" indent="-514350">
              <a:buFont typeface="+mj-lt"/>
              <a:buAutoNum type="arabicPeriod" startAt="4"/>
            </a:pPr>
            <a:r>
              <a:rPr lang="en-US" sz="2800" b="1" dirty="0" smtClean="0"/>
              <a:t>Complimentary metal oxide semiconductor (CMOS</a:t>
            </a:r>
            <a:r>
              <a:rPr lang="en-US" sz="2800" dirty="0" smtClean="0"/>
              <a:t>, pronounced “SEE-moss”) memory – chip installed on the motherboard that is activated during the boot process and identifies where essential software is stored.</a:t>
            </a:r>
          </a:p>
          <a:p>
            <a:pPr marL="787400" lvl="1" indent="-271463"/>
            <a:r>
              <a:rPr lang="en-US" sz="2800" dirty="0" smtClean="0"/>
              <a:t>A small rechargeable battery powers CMOS so its contents are saved when the computer is turned  off.  CMOS changes every time you add or remove hardware on your computer system but does not empty when the computer is shut off</a:t>
            </a:r>
          </a:p>
          <a:p>
            <a:pPr marL="787400" lvl="1" indent="-271463"/>
            <a:r>
              <a:rPr lang="en-US" sz="2800" dirty="0" smtClean="0"/>
              <a:t>The date and time are stored in CMOS</a:t>
            </a:r>
          </a:p>
          <a:p>
            <a:pPr marL="787400" lvl="1" indent="-271463"/>
            <a:r>
              <a:rPr lang="en-US" sz="2800" dirty="0" smtClean="0"/>
              <a:t>Often referred to as </a:t>
            </a:r>
            <a:r>
              <a:rPr lang="en-US" sz="2800" b="1" dirty="0" smtClean="0"/>
              <a:t>semi permanent memory</a:t>
            </a:r>
            <a:endParaRPr lang="en-US" sz="2800" b="1"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Definition of a computer</a:t>
            </a:r>
            <a:endParaRPr lang="en-US" dirty="0"/>
          </a:p>
        </p:txBody>
      </p:sp>
      <p:sp>
        <p:nvSpPr>
          <p:cNvPr id="5" name="Content Placeholder 4"/>
          <p:cNvSpPr>
            <a:spLocks noGrp="1"/>
          </p:cNvSpPr>
          <p:nvPr>
            <p:ph sz="quarter" idx="1"/>
          </p:nvPr>
        </p:nvSpPr>
        <p:spPr/>
        <p:txBody>
          <a:bodyPr>
            <a:normAutofit/>
          </a:bodyPr>
          <a:lstStyle/>
          <a:p>
            <a:r>
              <a:rPr lang="en-US" sz="3600" dirty="0" smtClean="0"/>
              <a:t>A computer is an electronic machine that receives, processes, stores and delivers information.  </a:t>
            </a:r>
          </a:p>
          <a:p>
            <a:r>
              <a:rPr lang="en-US" sz="3600" dirty="0" smtClean="0"/>
              <a:t>Computers are classified by:</a:t>
            </a:r>
          </a:p>
          <a:p>
            <a:pPr lvl="1"/>
            <a:r>
              <a:rPr lang="en-US" sz="3600" dirty="0" smtClean="0"/>
              <a:t>Size</a:t>
            </a:r>
          </a:p>
          <a:p>
            <a:pPr lvl="1"/>
            <a:r>
              <a:rPr lang="en-US" sz="3600" dirty="0" smtClean="0"/>
              <a:t>Speed</a:t>
            </a:r>
          </a:p>
          <a:p>
            <a:pPr lvl="1"/>
            <a:r>
              <a:rPr lang="en-US" sz="3600" dirty="0" smtClean="0"/>
              <a:t>Capabilities</a:t>
            </a:r>
            <a:endParaRPr lang="en-US" sz="3600" dirty="0"/>
          </a:p>
        </p:txBody>
      </p:sp>
      <p:sp>
        <p:nvSpPr>
          <p:cNvPr id="6" name="Slide Number Placeholder 5"/>
          <p:cNvSpPr>
            <a:spLocks noGrp="1"/>
          </p:cNvSpPr>
          <p:nvPr>
            <p:ph type="sldNum" sz="quarter" idx="12"/>
          </p:nvPr>
        </p:nvSpPr>
        <p:spPr/>
        <p:txBody>
          <a:bodyPr/>
          <a:lstStyle/>
          <a:p>
            <a:fld id="{DF96E8F1-F35D-44EC-8AE9-B901ADDB7713}"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ormAutofit fontScale="90000"/>
          </a:bodyPr>
          <a:lstStyle/>
          <a:p>
            <a:r>
              <a:rPr lang="en-US" dirty="0" smtClean="0"/>
              <a:t>Understanding Storage Media</a:t>
            </a:r>
            <a:endParaRPr lang="en-US" dirty="0"/>
          </a:p>
        </p:txBody>
      </p:sp>
      <p:sp>
        <p:nvSpPr>
          <p:cNvPr id="3" name="Slide Number Placeholder 2"/>
          <p:cNvSpPr>
            <a:spLocks noGrp="1"/>
          </p:cNvSpPr>
          <p:nvPr>
            <p:ph type="sldNum" sz="quarter" idx="12"/>
          </p:nvPr>
        </p:nvSpPr>
        <p:spPr/>
        <p:txBody>
          <a:bodyPr/>
          <a:lstStyle/>
          <a:p>
            <a:fld id="{DF96E8F1-F35D-44EC-8AE9-B901ADDB7713}" type="slidenum">
              <a:rPr lang="en-US" smtClean="0"/>
              <a:pPr/>
              <a:t>20</a:t>
            </a:fld>
            <a:endParaRPr lang="en-US"/>
          </a:p>
        </p:txBody>
      </p:sp>
      <p:sp>
        <p:nvSpPr>
          <p:cNvPr id="4" name="Content Placeholder 3"/>
          <p:cNvSpPr>
            <a:spLocks noGrp="1"/>
          </p:cNvSpPr>
          <p:nvPr>
            <p:ph sz="quarter" idx="1"/>
          </p:nvPr>
        </p:nvSpPr>
        <p:spPr>
          <a:xfrm>
            <a:off x="914400" y="914400"/>
            <a:ext cx="7772400" cy="5791200"/>
          </a:xfrm>
        </p:spPr>
        <p:txBody>
          <a:bodyPr>
            <a:normAutofit lnSpcReduction="10000"/>
          </a:bodyPr>
          <a:lstStyle/>
          <a:p>
            <a:pPr>
              <a:buNone/>
            </a:pPr>
            <a:r>
              <a:rPr lang="en-US" sz="2800" dirty="0" smtClean="0"/>
              <a:t>The types of storage media are:</a:t>
            </a:r>
          </a:p>
          <a:p>
            <a:pPr marL="514350" indent="-514350">
              <a:buFont typeface="+mj-lt"/>
              <a:buAutoNum type="arabicPeriod"/>
            </a:pPr>
            <a:r>
              <a:rPr lang="en-US" sz="2800" dirty="0" smtClean="0"/>
              <a:t>Magnetic storage devices</a:t>
            </a:r>
          </a:p>
          <a:p>
            <a:pPr lvl="1"/>
            <a:r>
              <a:rPr lang="en-US" sz="2800" b="1" dirty="0" smtClean="0"/>
              <a:t>Hard disk </a:t>
            </a:r>
            <a:r>
              <a:rPr lang="en-US" sz="2800" dirty="0" smtClean="0"/>
              <a:t>– magnetic oxide-covered metal platters sealed inside the computer</a:t>
            </a:r>
          </a:p>
          <a:p>
            <a:pPr lvl="1"/>
            <a:r>
              <a:rPr lang="en-US" sz="2800" b="1" dirty="0" smtClean="0"/>
              <a:t>Tape</a:t>
            </a:r>
            <a:r>
              <a:rPr lang="en-US" sz="2800" dirty="0" smtClean="0"/>
              <a:t> – used to make back-up copies of data stored on hard drives</a:t>
            </a:r>
          </a:p>
          <a:p>
            <a:pPr marL="547688" lvl="1" indent="-490538">
              <a:buFont typeface="+mj-lt"/>
              <a:buAutoNum type="arabicPeriod" startAt="2"/>
            </a:pPr>
            <a:r>
              <a:rPr lang="en-US" sz="2800" dirty="0" smtClean="0"/>
              <a:t>Optical storage devices – polycarbonate discs coated with a reflective metal on which data is recorded using laser technology</a:t>
            </a:r>
          </a:p>
          <a:p>
            <a:pPr marL="822008" lvl="2" indent="-490538"/>
            <a:r>
              <a:rPr lang="en-US" sz="2800" b="1" dirty="0" smtClean="0"/>
              <a:t>CD (Compact disc)</a:t>
            </a:r>
            <a:r>
              <a:rPr lang="en-US" sz="2800" dirty="0" smtClean="0"/>
              <a:t> – can store 700 MB of data</a:t>
            </a:r>
          </a:p>
          <a:p>
            <a:pPr marL="822008" lvl="2" indent="-490538"/>
            <a:r>
              <a:rPr lang="en-US" sz="2800" b="1" dirty="0" smtClean="0"/>
              <a:t>DVD-</a:t>
            </a:r>
            <a:r>
              <a:rPr lang="en-US" sz="2800" dirty="0" smtClean="0"/>
              <a:t> can store between 4.7 and 15.9 GB of data</a:t>
            </a:r>
          </a:p>
          <a:p>
            <a:pPr marL="822008" lvl="2" indent="-490538"/>
            <a:r>
              <a:rPr lang="en-US" sz="2800" b="1" dirty="0" err="1" smtClean="0"/>
              <a:t>Blu</a:t>
            </a:r>
            <a:r>
              <a:rPr lang="en-US" sz="2800" b="1" dirty="0" smtClean="0"/>
              <a:t>-ray discs and HD-DVD </a:t>
            </a:r>
            <a:r>
              <a:rPr lang="en-US" sz="2800" dirty="0" smtClean="0"/>
              <a:t>– can store between 15 and 50 GB of data</a:t>
            </a:r>
          </a:p>
          <a:p>
            <a:pPr marL="822008" lvl="2" indent="-490538"/>
            <a:endParaRPr lang="en-US" dirty="0" smtClean="0"/>
          </a:p>
          <a:p>
            <a:pPr lvl="1"/>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Storage Media</a:t>
            </a:r>
            <a:endParaRPr lang="en-US" dirty="0"/>
          </a:p>
        </p:txBody>
      </p:sp>
      <p:sp>
        <p:nvSpPr>
          <p:cNvPr id="3" name="Slide Number Placeholder 2"/>
          <p:cNvSpPr>
            <a:spLocks noGrp="1"/>
          </p:cNvSpPr>
          <p:nvPr>
            <p:ph type="sldNum" sz="quarter" idx="12"/>
          </p:nvPr>
        </p:nvSpPr>
        <p:spPr/>
        <p:txBody>
          <a:bodyPr/>
          <a:lstStyle/>
          <a:p>
            <a:fld id="{DF96E8F1-F35D-44EC-8AE9-B901ADDB7713}" type="slidenum">
              <a:rPr lang="en-US" smtClean="0"/>
              <a:pPr/>
              <a:t>21</a:t>
            </a:fld>
            <a:endParaRPr lang="en-US"/>
          </a:p>
        </p:txBody>
      </p:sp>
      <p:sp>
        <p:nvSpPr>
          <p:cNvPr id="4" name="Content Placeholder 3"/>
          <p:cNvSpPr>
            <a:spLocks noGrp="1"/>
          </p:cNvSpPr>
          <p:nvPr>
            <p:ph sz="quarter" idx="1"/>
          </p:nvPr>
        </p:nvSpPr>
        <p:spPr/>
        <p:txBody>
          <a:bodyPr>
            <a:normAutofit lnSpcReduction="10000"/>
          </a:bodyPr>
          <a:lstStyle/>
          <a:p>
            <a:pPr marL="514350" indent="-514350">
              <a:buFont typeface="+mj-lt"/>
              <a:buAutoNum type="arabicPeriod" startAt="3"/>
            </a:pPr>
            <a:r>
              <a:rPr lang="en-US" sz="3600" dirty="0" smtClean="0"/>
              <a:t>Flash Memory</a:t>
            </a:r>
          </a:p>
          <a:p>
            <a:pPr marL="788670" lvl="1" indent="-514350"/>
            <a:r>
              <a:rPr lang="en-US" sz="3600" dirty="0" smtClean="0"/>
              <a:t>Flash memory cards – used in digital cameras, handheld computers and other devices</a:t>
            </a:r>
          </a:p>
          <a:p>
            <a:pPr marL="788670" lvl="1" indent="-514350"/>
            <a:r>
              <a:rPr lang="en-US" sz="3600" dirty="0" smtClean="0"/>
              <a:t>USB flash storage device – can store 32 MB – 16 GB of data.  Popular for use as a secondary or backup storage device for date stored on a hard disk drive</a:t>
            </a:r>
          </a:p>
          <a:p>
            <a:pPr marL="788670" lvl="1" indent="-514350"/>
            <a:endParaRPr lang="en-US" dirty="0" smtClean="0"/>
          </a:p>
          <a:p>
            <a:pPr marL="788670" lvl="1" indent="-514350"/>
            <a:endParaRPr lang="en-US" dirty="0" smtClean="0"/>
          </a:p>
          <a:p>
            <a:pPr marL="788670" lvl="1" indent="-514350"/>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Computers</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sz="2800" dirty="0" smtClean="0"/>
              <a:t>Types of computers include (but are not limited to)</a:t>
            </a:r>
          </a:p>
          <a:p>
            <a:pPr marL="514350" indent="-514350">
              <a:buFont typeface="+mj-lt"/>
              <a:buAutoNum type="arabicPeriod"/>
            </a:pPr>
            <a:r>
              <a:rPr lang="en-US" sz="2800" dirty="0" smtClean="0"/>
              <a:t>Personal computers</a:t>
            </a:r>
          </a:p>
          <a:p>
            <a:pPr marL="547688" lvl="1" indent="-33338"/>
            <a:r>
              <a:rPr lang="en-US" sz="2800" dirty="0" smtClean="0"/>
              <a:t>Desktop</a:t>
            </a:r>
          </a:p>
          <a:p>
            <a:pPr marL="547688" lvl="1" indent="-33338"/>
            <a:r>
              <a:rPr lang="en-US" sz="2800" dirty="0" smtClean="0"/>
              <a:t>Laptop (notebooks)</a:t>
            </a:r>
          </a:p>
          <a:p>
            <a:pPr marL="547688" lvl="1" indent="-33338"/>
            <a:r>
              <a:rPr lang="en-US" sz="2800" dirty="0" smtClean="0"/>
              <a:t>Tablet PC</a:t>
            </a:r>
          </a:p>
          <a:p>
            <a:pPr marL="514350" indent="-514350">
              <a:buFont typeface="+mj-lt"/>
              <a:buAutoNum type="arabicPeriod"/>
            </a:pPr>
            <a:r>
              <a:rPr lang="en-US" sz="2800" dirty="0" smtClean="0"/>
              <a:t>Hand-held</a:t>
            </a:r>
          </a:p>
          <a:p>
            <a:pPr marL="547688" lvl="1" indent="23813"/>
            <a:r>
              <a:rPr lang="en-US" sz="2800" dirty="0" smtClean="0"/>
              <a:t>PDA’s (personal digital assistants)</a:t>
            </a:r>
          </a:p>
          <a:p>
            <a:pPr marL="547688" lvl="1" indent="23813"/>
            <a:r>
              <a:rPr lang="en-US" sz="2800" dirty="0" smtClean="0"/>
              <a:t>MP3 players</a:t>
            </a:r>
          </a:p>
          <a:p>
            <a:pPr marL="547688" lvl="1" indent="-33338"/>
            <a:r>
              <a:rPr lang="en-US" sz="2800" dirty="0" smtClean="0"/>
              <a:t>Cell phones</a:t>
            </a:r>
          </a:p>
          <a:p>
            <a:pPr marL="514350" indent="-514350">
              <a:buFont typeface="+mj-lt"/>
              <a:buAutoNum type="arabicPeriod"/>
            </a:pPr>
            <a:r>
              <a:rPr lang="en-US" sz="2800" dirty="0" smtClean="0"/>
              <a:t>Mainframe computers</a:t>
            </a:r>
          </a:p>
          <a:p>
            <a:pPr marL="514350" indent="-514350">
              <a:buFont typeface="+mj-lt"/>
              <a:buAutoNum type="arabicPeriod"/>
            </a:pPr>
            <a:r>
              <a:rPr lang="en-US" sz="2800" dirty="0" smtClean="0"/>
              <a:t>Supercomputers</a:t>
            </a:r>
          </a:p>
          <a:p>
            <a:pPr lvl="1"/>
            <a:endParaRPr lang="en-US" dirty="0" smtClean="0"/>
          </a:p>
        </p:txBody>
      </p:sp>
      <p:sp>
        <p:nvSpPr>
          <p:cNvPr id="4" name="Slide Number Placeholder 3"/>
          <p:cNvSpPr>
            <a:spLocks noGrp="1"/>
          </p:cNvSpPr>
          <p:nvPr>
            <p:ph type="sldNum" sz="quarter" idx="12"/>
          </p:nvPr>
        </p:nvSpPr>
        <p:spPr/>
        <p:txBody>
          <a:bodyPr/>
          <a:lstStyle/>
          <a:p>
            <a:fld id="{DF96E8F1-F35D-44EC-8AE9-B901ADDB7713}"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Computer System Components</a:t>
            </a:r>
            <a:endParaRPr lang="en-US" dirty="0"/>
          </a:p>
        </p:txBody>
      </p:sp>
      <p:sp>
        <p:nvSpPr>
          <p:cNvPr id="3" name="Content Placeholder 2"/>
          <p:cNvSpPr>
            <a:spLocks noGrp="1"/>
          </p:cNvSpPr>
          <p:nvPr>
            <p:ph sz="quarter" idx="1"/>
          </p:nvPr>
        </p:nvSpPr>
        <p:spPr/>
        <p:txBody>
          <a:bodyPr>
            <a:normAutofit/>
          </a:bodyPr>
          <a:lstStyle/>
          <a:p>
            <a:pPr>
              <a:buNone/>
            </a:pPr>
            <a:r>
              <a:rPr lang="en-US" sz="3200" dirty="0" smtClean="0"/>
              <a:t>Computer systems include hardware and software</a:t>
            </a:r>
            <a:endParaRPr lang="en-US" sz="3200" dirty="0"/>
          </a:p>
          <a:p>
            <a:pPr lvl="1"/>
            <a:r>
              <a:rPr lang="en-US" sz="3200" b="1" dirty="0" smtClean="0"/>
              <a:t>Architecture</a:t>
            </a:r>
            <a:r>
              <a:rPr lang="en-US" sz="3200" dirty="0" smtClean="0"/>
              <a:t> or </a:t>
            </a:r>
            <a:r>
              <a:rPr lang="en-US" sz="3200" b="1" dirty="0" smtClean="0"/>
              <a:t>configuration</a:t>
            </a:r>
            <a:r>
              <a:rPr lang="en-US" sz="3200" dirty="0" smtClean="0"/>
              <a:t> is the design and construction of a computer</a:t>
            </a:r>
          </a:p>
          <a:p>
            <a:pPr lvl="1"/>
            <a:r>
              <a:rPr lang="en-US" sz="3200" b="1" dirty="0" smtClean="0"/>
              <a:t>Specifications</a:t>
            </a:r>
            <a:r>
              <a:rPr lang="en-US" sz="3200" dirty="0" smtClean="0"/>
              <a:t> are the technical details about each hardware component</a:t>
            </a:r>
          </a:p>
          <a:p>
            <a:pPr lvl="1"/>
            <a:r>
              <a:rPr lang="en-US" sz="3200" b="1" dirty="0" smtClean="0"/>
              <a:t>Data</a:t>
            </a:r>
            <a:r>
              <a:rPr lang="en-US" sz="3200" dirty="0" smtClean="0"/>
              <a:t> refers to information (words, numbers, graphics, etc.)</a:t>
            </a:r>
          </a:p>
          <a:p>
            <a:pPr lvl="1"/>
            <a:r>
              <a:rPr lang="en-US" sz="3200" b="1" dirty="0" smtClean="0"/>
              <a:t>Processing</a:t>
            </a:r>
            <a:r>
              <a:rPr lang="en-US" sz="3200" dirty="0" smtClean="0"/>
              <a:t> is modifying data</a:t>
            </a:r>
          </a:p>
          <a:p>
            <a:pPr lvl="1"/>
            <a:endParaRPr lang="en-US" dirty="0" smtClean="0"/>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Computer Systems Components (continued)</a:t>
            </a:r>
            <a:endParaRPr lang="en-US" dirty="0"/>
          </a:p>
        </p:txBody>
      </p:sp>
      <p:sp>
        <p:nvSpPr>
          <p:cNvPr id="3" name="Content Placeholder 2"/>
          <p:cNvSpPr>
            <a:spLocks noGrp="1"/>
          </p:cNvSpPr>
          <p:nvPr>
            <p:ph sz="quarter" idx="1"/>
          </p:nvPr>
        </p:nvSpPr>
        <p:spPr/>
        <p:txBody>
          <a:bodyPr>
            <a:normAutofit lnSpcReduction="10000"/>
          </a:bodyPr>
          <a:lstStyle/>
          <a:p>
            <a:r>
              <a:rPr lang="en-US" sz="3200" b="1" dirty="0" smtClean="0"/>
              <a:t>Motherboard</a:t>
            </a:r>
            <a:r>
              <a:rPr lang="en-US" sz="3200" dirty="0" smtClean="0"/>
              <a:t> is where processing tasks occur</a:t>
            </a:r>
          </a:p>
          <a:p>
            <a:pPr lvl="1"/>
            <a:r>
              <a:rPr lang="en-US" sz="3200" dirty="0" smtClean="0"/>
              <a:t>Main electronic component</a:t>
            </a:r>
          </a:p>
          <a:p>
            <a:pPr lvl="1"/>
            <a:r>
              <a:rPr lang="en-US" sz="3200" dirty="0" smtClean="0"/>
              <a:t>Is a circuit board</a:t>
            </a:r>
          </a:p>
          <a:p>
            <a:r>
              <a:rPr lang="en-US" sz="3200" b="1" dirty="0" smtClean="0"/>
              <a:t>Microprocessor </a:t>
            </a:r>
            <a:r>
              <a:rPr lang="en-US" sz="3200" dirty="0" smtClean="0"/>
              <a:t>(CPU) </a:t>
            </a:r>
          </a:p>
          <a:p>
            <a:pPr lvl="1"/>
            <a:r>
              <a:rPr lang="en-US" sz="3200" dirty="0" smtClean="0"/>
              <a:t>Transistors and electronic circuits on a silicon chip</a:t>
            </a:r>
          </a:p>
          <a:p>
            <a:pPr lvl="1"/>
            <a:r>
              <a:rPr lang="en-US" sz="3200" dirty="0" smtClean="0"/>
              <a:t>Mounted on the motherboard</a:t>
            </a:r>
          </a:p>
          <a:p>
            <a:pPr lvl="1"/>
            <a:r>
              <a:rPr lang="en-US" sz="3200" dirty="0" smtClean="0"/>
              <a:t>Responsible for executing instructions to process information</a:t>
            </a:r>
          </a:p>
          <a:p>
            <a:endParaRPr lang="en-US"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Microprocessor Speeds</a:t>
            </a:r>
            <a:endParaRPr lang="en-US" dirty="0"/>
          </a:p>
        </p:txBody>
      </p:sp>
      <p:sp>
        <p:nvSpPr>
          <p:cNvPr id="3" name="Content Placeholder 2"/>
          <p:cNvSpPr>
            <a:spLocks noGrp="1"/>
          </p:cNvSpPr>
          <p:nvPr>
            <p:ph sz="quarter" idx="1"/>
          </p:nvPr>
        </p:nvSpPr>
        <p:spPr/>
        <p:txBody>
          <a:bodyPr>
            <a:normAutofit fontScale="92500"/>
          </a:bodyPr>
          <a:lstStyle/>
          <a:p>
            <a:r>
              <a:rPr lang="en-US" dirty="0"/>
              <a:t>M</a:t>
            </a:r>
            <a:r>
              <a:rPr lang="en-US" dirty="0" smtClean="0"/>
              <a:t>icroprocessor speeds depend on:</a:t>
            </a:r>
          </a:p>
          <a:p>
            <a:pPr lvl="1"/>
            <a:r>
              <a:rPr lang="en-US" dirty="0" smtClean="0"/>
              <a:t>Speed of the microprocessor (clock speed, word size and cache size)</a:t>
            </a:r>
          </a:p>
          <a:p>
            <a:pPr lvl="1"/>
            <a:r>
              <a:rPr lang="en-US" dirty="0" smtClean="0"/>
              <a:t>Whether single or dual core</a:t>
            </a:r>
          </a:p>
          <a:p>
            <a:r>
              <a:rPr lang="en-US" b="1" dirty="0" smtClean="0"/>
              <a:t>Clock speed </a:t>
            </a:r>
            <a:r>
              <a:rPr lang="en-US" dirty="0" smtClean="0"/>
              <a:t>is measured in </a:t>
            </a:r>
            <a:r>
              <a:rPr lang="en-US" b="1" dirty="0" smtClean="0"/>
              <a:t>megahertz (MHz)</a:t>
            </a:r>
            <a:r>
              <a:rPr lang="en-US" dirty="0" smtClean="0"/>
              <a:t>, millions of cycles per second or </a:t>
            </a:r>
            <a:r>
              <a:rPr lang="en-US" b="1" dirty="0" smtClean="0"/>
              <a:t>gigahertz</a:t>
            </a:r>
            <a:r>
              <a:rPr lang="en-US" dirty="0" smtClean="0"/>
              <a:t> </a:t>
            </a:r>
            <a:r>
              <a:rPr lang="en-US" b="1" dirty="0" smtClean="0"/>
              <a:t>(GHz), </a:t>
            </a:r>
            <a:r>
              <a:rPr lang="en-US" dirty="0" smtClean="0"/>
              <a:t>billions of cycles per second</a:t>
            </a:r>
          </a:p>
          <a:p>
            <a:r>
              <a:rPr lang="en-US" b="1" dirty="0" smtClean="0"/>
              <a:t>Word size </a:t>
            </a:r>
            <a:r>
              <a:rPr lang="en-US" dirty="0" smtClean="0"/>
              <a:t>refers to the amount of data that is processed at one time</a:t>
            </a:r>
          </a:p>
          <a:p>
            <a:r>
              <a:rPr lang="en-US" b="1" dirty="0" smtClean="0"/>
              <a:t>Single core processor </a:t>
            </a:r>
            <a:r>
              <a:rPr lang="en-US" dirty="0" smtClean="0"/>
              <a:t>has one processor on a single chip</a:t>
            </a:r>
          </a:p>
          <a:p>
            <a:r>
              <a:rPr lang="en-US" b="1" dirty="0" smtClean="0"/>
              <a:t>Dual-core processor </a:t>
            </a:r>
            <a:r>
              <a:rPr lang="en-US" dirty="0" smtClean="0"/>
              <a:t>has two processors on a single chip and can process information twice as fast</a:t>
            </a:r>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Computer System Components (continued)</a:t>
            </a:r>
            <a:endParaRPr lang="en-US" dirty="0"/>
          </a:p>
        </p:txBody>
      </p:sp>
      <p:sp>
        <p:nvSpPr>
          <p:cNvPr id="3" name="Content Placeholder 2"/>
          <p:cNvSpPr>
            <a:spLocks noGrp="1"/>
          </p:cNvSpPr>
          <p:nvPr>
            <p:ph sz="quarter" idx="1"/>
          </p:nvPr>
        </p:nvSpPr>
        <p:spPr>
          <a:xfrm>
            <a:off x="457200" y="1828800"/>
            <a:ext cx="8229600" cy="5410200"/>
          </a:xfrm>
        </p:spPr>
        <p:txBody>
          <a:bodyPr>
            <a:normAutofit/>
          </a:bodyPr>
          <a:lstStyle/>
          <a:p>
            <a:r>
              <a:rPr lang="en-US" b="1" dirty="0" smtClean="0"/>
              <a:t>Cards</a:t>
            </a:r>
            <a:r>
              <a:rPr lang="en-US" dirty="0" smtClean="0"/>
              <a:t> are removable circuit boards to expand the capabilities of the motherboard</a:t>
            </a:r>
          </a:p>
          <a:p>
            <a:r>
              <a:rPr lang="en-US" b="1" dirty="0" smtClean="0"/>
              <a:t>Input</a:t>
            </a:r>
            <a:r>
              <a:rPr lang="en-US" dirty="0" smtClean="0"/>
              <a:t> is the data or instructions you put into the computer</a:t>
            </a:r>
          </a:p>
          <a:p>
            <a:r>
              <a:rPr lang="en-US" b="1" dirty="0" smtClean="0"/>
              <a:t>Output </a:t>
            </a:r>
            <a:r>
              <a:rPr lang="en-US" dirty="0" smtClean="0"/>
              <a:t> is the results of the computer processing</a:t>
            </a:r>
          </a:p>
          <a:p>
            <a:r>
              <a:rPr lang="en-US" b="1" dirty="0" smtClean="0"/>
              <a:t>Peripheral</a:t>
            </a:r>
            <a:r>
              <a:rPr lang="en-US" dirty="0" smtClean="0"/>
              <a:t> devices such as mouse, keyboards printers and storage devices accomplish input, output and storage functions</a:t>
            </a:r>
          </a:p>
          <a:p>
            <a:r>
              <a:rPr lang="en-US" b="1" dirty="0" smtClean="0"/>
              <a:t>Commands</a:t>
            </a:r>
            <a:r>
              <a:rPr lang="en-US" dirty="0" smtClean="0"/>
              <a:t> are input instructions</a:t>
            </a:r>
          </a:p>
          <a:p>
            <a:endParaRPr lang="en-US"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normAutofit fontScale="90000"/>
          </a:bodyPr>
          <a:lstStyle/>
          <a:p>
            <a:r>
              <a:rPr lang="en-US" dirty="0" smtClean="0"/>
              <a:t>Examining Input Devices</a:t>
            </a:r>
            <a:endParaRPr lang="en-US" dirty="0"/>
          </a:p>
        </p:txBody>
      </p:sp>
      <p:sp>
        <p:nvSpPr>
          <p:cNvPr id="3" name="Content Placeholder 2"/>
          <p:cNvSpPr>
            <a:spLocks noGrp="1"/>
          </p:cNvSpPr>
          <p:nvPr>
            <p:ph sz="quarter" idx="1"/>
          </p:nvPr>
        </p:nvSpPr>
        <p:spPr>
          <a:xfrm>
            <a:off x="457200" y="1219200"/>
            <a:ext cx="8229600" cy="5334000"/>
          </a:xfrm>
        </p:spPr>
        <p:txBody>
          <a:bodyPr>
            <a:normAutofit lnSpcReduction="10000"/>
          </a:bodyPr>
          <a:lstStyle/>
          <a:p>
            <a:r>
              <a:rPr lang="en-US" sz="2800" dirty="0" smtClean="0"/>
              <a:t>Keyboard</a:t>
            </a:r>
          </a:p>
          <a:p>
            <a:pPr lvl="1"/>
            <a:r>
              <a:rPr lang="en-US" sz="2800" dirty="0" smtClean="0"/>
              <a:t>Can be ergonomic</a:t>
            </a:r>
          </a:p>
          <a:p>
            <a:r>
              <a:rPr lang="en-US" sz="2800" dirty="0" smtClean="0"/>
              <a:t>Mouse</a:t>
            </a:r>
          </a:p>
          <a:p>
            <a:pPr lvl="1"/>
            <a:r>
              <a:rPr lang="en-US" sz="2800" dirty="0" smtClean="0"/>
              <a:t>Pointing device</a:t>
            </a:r>
          </a:p>
          <a:p>
            <a:pPr lvl="1"/>
            <a:r>
              <a:rPr lang="en-US" sz="2800" dirty="0" smtClean="0"/>
              <a:t>Rolling ball or optical</a:t>
            </a:r>
          </a:p>
          <a:p>
            <a:pPr lvl="1"/>
            <a:r>
              <a:rPr lang="en-US" sz="2800" dirty="0" smtClean="0"/>
              <a:t>Clicking commands</a:t>
            </a:r>
          </a:p>
          <a:p>
            <a:pPr lvl="1"/>
            <a:r>
              <a:rPr lang="en-US" sz="2800" dirty="0" smtClean="0"/>
              <a:t>Scroll wheel</a:t>
            </a:r>
          </a:p>
          <a:p>
            <a:r>
              <a:rPr lang="en-US" sz="2800" dirty="0" smtClean="0"/>
              <a:t>Touchpad</a:t>
            </a:r>
          </a:p>
          <a:p>
            <a:r>
              <a:rPr lang="en-US" sz="2800" dirty="0" smtClean="0"/>
              <a:t>Pointing stick</a:t>
            </a:r>
          </a:p>
          <a:p>
            <a:r>
              <a:rPr lang="en-US" sz="2800" dirty="0" smtClean="0"/>
              <a:t>Scanner</a:t>
            </a:r>
          </a:p>
          <a:p>
            <a:r>
              <a:rPr lang="en-US" sz="2800" dirty="0" smtClean="0"/>
              <a:t>Microphones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DF96E8F1-F35D-44EC-8AE9-B901ADDB7713}"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Examining Output Devices</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The Monitor displays the output from a computer</a:t>
            </a:r>
          </a:p>
          <a:p>
            <a:pPr lvl="1"/>
            <a:r>
              <a:rPr lang="en-US" dirty="0" smtClean="0"/>
              <a:t>Flat panel monitor uses </a:t>
            </a:r>
            <a:r>
              <a:rPr lang="en-US" b="1" dirty="0" smtClean="0"/>
              <a:t>LCD</a:t>
            </a:r>
            <a:r>
              <a:rPr lang="en-US" dirty="0" smtClean="0"/>
              <a:t> (liquid crystal display)</a:t>
            </a:r>
          </a:p>
          <a:p>
            <a:pPr lvl="1"/>
            <a:r>
              <a:rPr lang="en-US" b="1" dirty="0" smtClean="0"/>
              <a:t>CRT</a:t>
            </a:r>
            <a:r>
              <a:rPr lang="en-US" dirty="0" smtClean="0"/>
              <a:t> (cathode ray tube) monitor uses gun-like devices that direct beams of electrons toward the screen to activate dots of color</a:t>
            </a:r>
          </a:p>
          <a:p>
            <a:pPr lvl="1"/>
            <a:r>
              <a:rPr lang="en-US" dirty="0" smtClean="0"/>
              <a:t>A graphics display divides the screen into a matrix of small dots called </a:t>
            </a:r>
            <a:r>
              <a:rPr lang="en-US" b="1" dirty="0" smtClean="0"/>
              <a:t>pixels</a:t>
            </a:r>
          </a:p>
          <a:p>
            <a:pPr lvl="1"/>
            <a:r>
              <a:rPr lang="en-US" b="1" dirty="0" smtClean="0"/>
              <a:t>Resolution</a:t>
            </a:r>
            <a:r>
              <a:rPr lang="en-US" dirty="0" smtClean="0"/>
              <a:t> is the number of pixels the monitor displays.  Standard resolutions range from 640 x 480 to 1600 x 1200.</a:t>
            </a:r>
          </a:p>
          <a:p>
            <a:pPr lvl="1"/>
            <a:r>
              <a:rPr lang="en-US" b="1" dirty="0" smtClean="0"/>
              <a:t>Dot pitch </a:t>
            </a:r>
            <a:r>
              <a:rPr lang="en-US" dirty="0" smtClean="0"/>
              <a:t>(</a:t>
            </a:r>
            <a:r>
              <a:rPr lang="en-US" dirty="0" err="1" smtClean="0"/>
              <a:t>dp</a:t>
            </a:r>
            <a:r>
              <a:rPr lang="en-US" dirty="0" smtClean="0"/>
              <a:t>) measures the distance between pixels.  (.28 or .26 </a:t>
            </a:r>
            <a:r>
              <a:rPr lang="en-US" dirty="0" err="1" smtClean="0"/>
              <a:t>dp</a:t>
            </a:r>
            <a:r>
              <a:rPr lang="en-US" dirty="0" smtClean="0"/>
              <a:t> is typical)</a:t>
            </a:r>
          </a:p>
        </p:txBody>
      </p:sp>
      <p:sp>
        <p:nvSpPr>
          <p:cNvPr id="4" name="Slide Number Placeholder 3"/>
          <p:cNvSpPr>
            <a:spLocks noGrp="1"/>
          </p:cNvSpPr>
          <p:nvPr>
            <p:ph type="sldNum" sz="quarter" idx="12"/>
          </p:nvPr>
        </p:nvSpPr>
        <p:spPr/>
        <p:txBody>
          <a:bodyPr/>
          <a:lstStyle/>
          <a:p>
            <a:fld id="{DF96E8F1-F35D-44EC-8AE9-B901ADDB7713}"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209</TotalTime>
  <Words>1223</Words>
  <Application>Microsoft Office PowerPoint</Application>
  <PresentationFormat>On-screen Show (4:3)</PresentationFormat>
  <Paragraphs>207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Equity</vt:lpstr>
      <vt:lpstr>Understanding Essential Computer Concepts</vt:lpstr>
      <vt:lpstr>Definition of a computer</vt:lpstr>
      <vt:lpstr>Types of Computers</vt:lpstr>
      <vt:lpstr>Computer System Components</vt:lpstr>
      <vt:lpstr>Computer Systems Components (continued)</vt:lpstr>
      <vt:lpstr>Microprocessor Speeds</vt:lpstr>
      <vt:lpstr>Computer System Components (continued)</vt:lpstr>
      <vt:lpstr>Examining Input Devices</vt:lpstr>
      <vt:lpstr>Examining Output Devices</vt:lpstr>
      <vt:lpstr>Output Devices (continued)</vt:lpstr>
      <vt:lpstr>Output Devices - Printers</vt:lpstr>
      <vt:lpstr>Investigating Data Processing</vt:lpstr>
      <vt:lpstr>Investigating Data Processing</vt:lpstr>
      <vt:lpstr>Binary Representations of Numbers</vt:lpstr>
      <vt:lpstr>Investigating Data Processing</vt:lpstr>
      <vt:lpstr>Sample ASCII code representing letters and symbols</vt:lpstr>
      <vt:lpstr>Understanding Memory</vt:lpstr>
      <vt:lpstr>Understanding Memory</vt:lpstr>
      <vt:lpstr>Understanding Memory</vt:lpstr>
      <vt:lpstr>Understanding Storage Media</vt:lpstr>
      <vt:lpstr>Understanding Storage Media</vt:lpstr>
    </vt:vector>
  </TitlesOfParts>
  <Company>NHBOE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Essential Computer Concepts</dc:title>
  <dc:creator>NHBOE</dc:creator>
  <cp:lastModifiedBy>NHBOE</cp:lastModifiedBy>
  <cp:revision>22</cp:revision>
  <dcterms:created xsi:type="dcterms:W3CDTF">2012-09-06T18:19:57Z</dcterms:created>
  <dcterms:modified xsi:type="dcterms:W3CDTF">2012-09-07T12:04:15Z</dcterms:modified>
</cp:coreProperties>
</file>